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725" r:id="rId4"/>
  </p:sldMasterIdLst>
  <p:notesMasterIdLst>
    <p:notesMasterId r:id="rId84"/>
  </p:notesMasterIdLst>
  <p:handoutMasterIdLst>
    <p:handoutMasterId r:id="rId85"/>
  </p:handoutMasterIdLst>
  <p:sldIdLst>
    <p:sldId id="256" r:id="rId5"/>
    <p:sldId id="306" r:id="rId6"/>
    <p:sldId id="298" r:id="rId7"/>
    <p:sldId id="307" r:id="rId8"/>
    <p:sldId id="261" r:id="rId9"/>
    <p:sldId id="332" r:id="rId10"/>
    <p:sldId id="340" r:id="rId11"/>
    <p:sldId id="341" r:id="rId12"/>
    <p:sldId id="342" r:id="rId13"/>
    <p:sldId id="343" r:id="rId14"/>
    <p:sldId id="344" r:id="rId15"/>
    <p:sldId id="339" r:id="rId16"/>
    <p:sldId id="345" r:id="rId17"/>
    <p:sldId id="346" r:id="rId18"/>
    <p:sldId id="347" r:id="rId19"/>
    <p:sldId id="348" r:id="rId20"/>
    <p:sldId id="349" r:id="rId21"/>
    <p:sldId id="350" r:id="rId22"/>
    <p:sldId id="352" r:id="rId23"/>
    <p:sldId id="351" r:id="rId24"/>
    <p:sldId id="353" r:id="rId25"/>
    <p:sldId id="354" r:id="rId26"/>
    <p:sldId id="355" r:id="rId27"/>
    <p:sldId id="356" r:id="rId28"/>
    <p:sldId id="357" r:id="rId29"/>
    <p:sldId id="358" r:id="rId30"/>
    <p:sldId id="359" r:id="rId31"/>
    <p:sldId id="360" r:id="rId32"/>
    <p:sldId id="361" r:id="rId33"/>
    <p:sldId id="362" r:id="rId34"/>
    <p:sldId id="363" r:id="rId35"/>
    <p:sldId id="364" r:id="rId36"/>
    <p:sldId id="365" r:id="rId37"/>
    <p:sldId id="366" r:id="rId38"/>
    <p:sldId id="367" r:id="rId39"/>
    <p:sldId id="368" r:id="rId40"/>
    <p:sldId id="369" r:id="rId41"/>
    <p:sldId id="370" r:id="rId42"/>
    <p:sldId id="371" r:id="rId43"/>
    <p:sldId id="372" r:id="rId44"/>
    <p:sldId id="373" r:id="rId45"/>
    <p:sldId id="374" r:id="rId46"/>
    <p:sldId id="375" r:id="rId47"/>
    <p:sldId id="376" r:id="rId48"/>
    <p:sldId id="377" r:id="rId49"/>
    <p:sldId id="378" r:id="rId50"/>
    <p:sldId id="379" r:id="rId51"/>
    <p:sldId id="380" r:id="rId52"/>
    <p:sldId id="399" r:id="rId53"/>
    <p:sldId id="400" r:id="rId54"/>
    <p:sldId id="381" r:id="rId55"/>
    <p:sldId id="382" r:id="rId56"/>
    <p:sldId id="383" r:id="rId57"/>
    <p:sldId id="384" r:id="rId58"/>
    <p:sldId id="402" r:id="rId59"/>
    <p:sldId id="401" r:id="rId60"/>
    <p:sldId id="385" r:id="rId61"/>
    <p:sldId id="386" r:id="rId62"/>
    <p:sldId id="387" r:id="rId63"/>
    <p:sldId id="403" r:id="rId64"/>
    <p:sldId id="388" r:id="rId65"/>
    <p:sldId id="389" r:id="rId66"/>
    <p:sldId id="404" r:id="rId67"/>
    <p:sldId id="390" r:id="rId68"/>
    <p:sldId id="392" r:id="rId69"/>
    <p:sldId id="405" r:id="rId70"/>
    <p:sldId id="406" r:id="rId71"/>
    <p:sldId id="393" r:id="rId72"/>
    <p:sldId id="394" r:id="rId73"/>
    <p:sldId id="407" r:id="rId74"/>
    <p:sldId id="408" r:id="rId75"/>
    <p:sldId id="409" r:id="rId76"/>
    <p:sldId id="395" r:id="rId77"/>
    <p:sldId id="410" r:id="rId78"/>
    <p:sldId id="396" r:id="rId79"/>
    <p:sldId id="411" r:id="rId80"/>
    <p:sldId id="412" r:id="rId81"/>
    <p:sldId id="397" r:id="rId82"/>
    <p:sldId id="297" r:id="rId83"/>
  </p:sldIdLst>
  <p:sldSz cx="12192000" cy="6858000"/>
  <p:notesSz cx="6794500" cy="9931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E50564F-E098-4FAB-A1D5-61B885E684A6}">
          <p14:sldIdLst>
            <p14:sldId id="256"/>
            <p14:sldId id="306"/>
            <p14:sldId id="298"/>
            <p14:sldId id="307"/>
            <p14:sldId id="261"/>
            <p14:sldId id="332"/>
          </p14:sldIdLst>
        </p14:section>
        <p14:section name="Features of Businesses" id="{0DBCB385-829A-4F28-943C-123F50EC59BD}">
          <p14:sldIdLst>
            <p14:sldId id="340"/>
            <p14:sldId id="341"/>
            <p14:sldId id="342"/>
            <p14:sldId id="343"/>
            <p14:sldId id="344"/>
            <p14:sldId id="339"/>
            <p14:sldId id="345"/>
            <p14:sldId id="346"/>
            <p14:sldId id="347"/>
            <p14:sldId id="348"/>
            <p14:sldId id="349"/>
            <p14:sldId id="350"/>
            <p14:sldId id="352"/>
            <p14:sldId id="351"/>
            <p14:sldId id="353"/>
          </p14:sldIdLst>
        </p14:section>
        <p14:section name="Sectors" id="{A3E93F55-8944-42E2-9774-0F76C8A94B45}">
          <p14:sldIdLst>
            <p14:sldId id="354"/>
            <p14:sldId id="355"/>
            <p14:sldId id="356"/>
            <p14:sldId id="357"/>
            <p14:sldId id="358"/>
            <p14:sldId id="359"/>
            <p14:sldId id="360"/>
          </p14:sldIdLst>
        </p14:section>
        <p14:section name="Scope of Business Activities" id="{35B4AA20-8BA7-43B0-96FD-BAE9A3660E02}">
          <p14:sldIdLst>
            <p14:sldId id="361"/>
            <p14:sldId id="362"/>
            <p14:sldId id="363"/>
          </p14:sldIdLst>
        </p14:section>
        <p14:section name="Measuring the Size of a Business" id="{D6777448-570C-421D-A098-779158D57DAA}">
          <p14:sldIdLst>
            <p14:sldId id="364"/>
          </p14:sldIdLst>
        </p14:section>
        <p14:section name="Reasons for Success" id="{1C9C5AEE-6199-42CE-97F4-F2A09F7EDD9C}">
          <p14:sldIdLst>
            <p14:sldId id="365"/>
            <p14:sldId id="366"/>
            <p14:sldId id="367"/>
          </p14:sldIdLst>
        </p14:section>
        <p14:section name="Aims and Objectives" id="{DA29E971-F053-4F46-BD18-4B4CA4972D9D}">
          <p14:sldIdLst>
            <p14:sldId id="368"/>
            <p14:sldId id="369"/>
            <p14:sldId id="370"/>
          </p14:sldIdLst>
        </p14:section>
        <p14:section name="Stakeholders and Their Influence" id="{3F23A44A-7A8F-4A17-B06B-734D5A9A6623}">
          <p14:sldIdLst>
            <p14:sldId id="371"/>
            <p14:sldId id="372"/>
            <p14:sldId id="373"/>
            <p14:sldId id="374"/>
            <p14:sldId id="375"/>
            <p14:sldId id="376"/>
            <p14:sldId id="377"/>
            <p14:sldId id="378"/>
            <p14:sldId id="379"/>
            <p14:sldId id="380"/>
            <p14:sldId id="399"/>
            <p14:sldId id="400"/>
            <p14:sldId id="381"/>
            <p14:sldId id="382"/>
            <p14:sldId id="383"/>
            <p14:sldId id="384"/>
            <p14:sldId id="402"/>
            <p14:sldId id="401"/>
            <p14:sldId id="385"/>
            <p14:sldId id="386"/>
            <p14:sldId id="387"/>
            <p14:sldId id="403"/>
            <p14:sldId id="388"/>
            <p14:sldId id="389"/>
            <p14:sldId id="404"/>
            <p14:sldId id="390"/>
          </p14:sldIdLst>
        </p14:section>
        <p14:section name="Effective Business Communication" id="{8A7F6903-B7FE-4077-B37A-85D843A9ED66}">
          <p14:sldIdLst>
            <p14:sldId id="392"/>
            <p14:sldId id="405"/>
            <p14:sldId id="406"/>
            <p14:sldId id="393"/>
            <p14:sldId id="394"/>
            <p14:sldId id="407"/>
            <p14:sldId id="408"/>
            <p14:sldId id="409"/>
            <p14:sldId id="395"/>
            <p14:sldId id="410"/>
            <p14:sldId id="396"/>
            <p14:sldId id="411"/>
            <p14:sldId id="412"/>
            <p14:sldId id="397"/>
            <p14:sldId id="297"/>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28" userDrawn="1">
          <p15:clr>
            <a:srgbClr val="A4A3A4"/>
          </p15:clr>
        </p15:guide>
        <p15:guide id="2" pos="214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26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41" autoAdjust="0"/>
    <p:restoredTop sz="80847" autoAdjust="0"/>
  </p:normalViewPr>
  <p:slideViewPr>
    <p:cSldViewPr snapToGrid="0" showGuides="1">
      <p:cViewPr varScale="1">
        <p:scale>
          <a:sx n="34" d="100"/>
          <a:sy n="34" d="100"/>
        </p:scale>
        <p:origin x="1092" y="36"/>
      </p:cViewPr>
      <p:guideLst>
        <p:guide orient="horz" pos="2160"/>
        <p:guide pos="3840"/>
      </p:guideLst>
    </p:cSldViewPr>
  </p:slideViewPr>
  <p:notesTextViewPr>
    <p:cViewPr>
      <p:scale>
        <a:sx n="3" d="2"/>
        <a:sy n="3" d="2"/>
      </p:scale>
      <p:origin x="0" y="0"/>
    </p:cViewPr>
  </p:notesTextViewPr>
  <p:sorterViewPr>
    <p:cViewPr>
      <p:scale>
        <a:sx n="100" d="100"/>
        <a:sy n="100" d="100"/>
      </p:scale>
      <p:origin x="0" y="0"/>
    </p:cViewPr>
  </p:sorterViewPr>
  <p:notesViewPr>
    <p:cSldViewPr snapToGrid="0" showGuides="1">
      <p:cViewPr varScale="1">
        <p:scale>
          <a:sx n="60" d="100"/>
          <a:sy n="60" d="100"/>
        </p:scale>
        <p:origin x="3187" y="43"/>
      </p:cViewPr>
      <p:guideLst>
        <p:guide orient="horz" pos="3128"/>
        <p:guide pos="214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notesMaster" Target="notesMasters/notesMaster1.xml"/><Relationship Id="rId89"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tableStyles" Target="tableStyles.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commentAuthors" Target="commentAuthors.xml"/></Relationships>
</file>

<file path=ppt/diagrams/_rels/data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F07F19-1F50-4B42-A7A0-278DF9D25BB1}"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2EE95FC5-CD6B-4A50-9262-DC414E16C3EA}">
      <dgm:prSet/>
      <dgm:spPr/>
      <dgm:t>
        <a:bodyPr/>
        <a:lstStyle/>
        <a:p>
          <a:r>
            <a:rPr lang="en-US" b="0" dirty="0">
              <a:solidFill>
                <a:srgbClr val="FFC000"/>
              </a:solidFill>
            </a:rPr>
            <a:t>Lesson A. Functions and role of money </a:t>
          </a:r>
        </a:p>
      </dgm:t>
    </dgm:pt>
    <dgm:pt modelId="{75374347-884B-4721-8CFF-DF080F5B1C79}" type="parTrans" cxnId="{B3F19EC2-A372-4EC3-BFE0-C62FFDFE3DF6}">
      <dgm:prSet/>
      <dgm:spPr/>
      <dgm:t>
        <a:bodyPr/>
        <a:lstStyle/>
        <a:p>
          <a:endParaRPr lang="en-US"/>
        </a:p>
      </dgm:t>
    </dgm:pt>
    <dgm:pt modelId="{C99EBBB1-E916-471C-83C9-ABE85B42AC26}" type="sibTrans" cxnId="{B3F19EC2-A372-4EC3-BFE0-C62FFDFE3DF6}">
      <dgm:prSet/>
      <dgm:spPr/>
      <dgm:t>
        <a:bodyPr/>
        <a:lstStyle/>
        <a:p>
          <a:endParaRPr lang="en-US"/>
        </a:p>
      </dgm:t>
    </dgm:pt>
    <dgm:pt modelId="{F05611F0-8256-4954-B6CB-ED6B4F2DD397}">
      <dgm:prSet/>
      <dgm:spPr/>
      <dgm:t>
        <a:bodyPr/>
        <a:lstStyle/>
        <a:p>
          <a:r>
            <a:rPr lang="en-US" dirty="0">
              <a:solidFill>
                <a:schemeClr val="tx1"/>
              </a:solidFill>
            </a:rPr>
            <a:t>Lesson B. Different ways to pay</a:t>
          </a:r>
        </a:p>
      </dgm:t>
    </dgm:pt>
    <dgm:pt modelId="{CD7328D6-9FAE-4506-9BDB-E06A571EC1D4}" type="parTrans" cxnId="{914FACD2-336A-4471-9E99-312B3F8EAB04}">
      <dgm:prSet/>
      <dgm:spPr/>
      <dgm:t>
        <a:bodyPr/>
        <a:lstStyle/>
        <a:p>
          <a:endParaRPr lang="en-US"/>
        </a:p>
      </dgm:t>
    </dgm:pt>
    <dgm:pt modelId="{6BD5265A-8333-420D-BDB2-65F10B3EBD76}" type="sibTrans" cxnId="{914FACD2-336A-4471-9E99-312B3F8EAB04}">
      <dgm:prSet/>
      <dgm:spPr/>
      <dgm:t>
        <a:bodyPr/>
        <a:lstStyle/>
        <a:p>
          <a:endParaRPr lang="en-US"/>
        </a:p>
      </dgm:t>
    </dgm:pt>
    <dgm:pt modelId="{22625139-F93A-4F3F-A7AA-4923A01AEDF3}">
      <dgm:prSet/>
      <dgm:spPr/>
      <dgm:t>
        <a:bodyPr/>
        <a:lstStyle/>
        <a:p>
          <a:r>
            <a:rPr lang="en-US" dirty="0">
              <a:solidFill>
                <a:schemeClr val="tx1"/>
              </a:solidFill>
            </a:rPr>
            <a:t>Lesson C. Current accounts</a:t>
          </a:r>
        </a:p>
      </dgm:t>
    </dgm:pt>
    <dgm:pt modelId="{F549A0EB-6BE9-4749-8336-B02A279AE302}" type="parTrans" cxnId="{FC7721F0-429B-4CE7-BE98-C2F3C41FE9C7}">
      <dgm:prSet/>
      <dgm:spPr/>
      <dgm:t>
        <a:bodyPr/>
        <a:lstStyle/>
        <a:p>
          <a:endParaRPr lang="en-US"/>
        </a:p>
      </dgm:t>
    </dgm:pt>
    <dgm:pt modelId="{A8E2FA08-4DD4-4654-A85D-9A99162D6201}" type="sibTrans" cxnId="{FC7721F0-429B-4CE7-BE98-C2F3C41FE9C7}">
      <dgm:prSet/>
      <dgm:spPr/>
      <dgm:t>
        <a:bodyPr/>
        <a:lstStyle/>
        <a:p>
          <a:endParaRPr lang="en-US"/>
        </a:p>
      </dgm:t>
    </dgm:pt>
    <dgm:pt modelId="{140952D0-0E1D-4F48-9F16-53581487CFA0}">
      <dgm:prSet/>
      <dgm:spPr/>
      <dgm:t>
        <a:bodyPr/>
        <a:lstStyle/>
        <a:p>
          <a:r>
            <a:rPr lang="en-US" dirty="0">
              <a:solidFill>
                <a:schemeClr val="tx1"/>
              </a:solidFill>
            </a:rPr>
            <a:t>Lesson D. Managing personal finance</a:t>
          </a:r>
        </a:p>
      </dgm:t>
    </dgm:pt>
    <dgm:pt modelId="{790C446F-6917-41E7-BE01-7AFE2676D505}" type="parTrans" cxnId="{B07163E8-ADEC-492A-8F07-7E5786AB23AE}">
      <dgm:prSet/>
      <dgm:spPr/>
      <dgm:t>
        <a:bodyPr/>
        <a:lstStyle/>
        <a:p>
          <a:endParaRPr lang="en-US"/>
        </a:p>
      </dgm:t>
    </dgm:pt>
    <dgm:pt modelId="{2804F27C-9BA9-4D07-AB02-74BE7DFA2C0E}" type="sibTrans" cxnId="{B07163E8-ADEC-492A-8F07-7E5786AB23AE}">
      <dgm:prSet/>
      <dgm:spPr/>
      <dgm:t>
        <a:bodyPr/>
        <a:lstStyle/>
        <a:p>
          <a:endParaRPr lang="en-US"/>
        </a:p>
      </dgm:t>
    </dgm:pt>
    <dgm:pt modelId="{27C20A7D-7F2C-46FC-9C0B-6446B1240A24}">
      <dgm:prSet/>
      <dgm:spPr/>
      <dgm:t>
        <a:bodyPr/>
        <a:lstStyle/>
        <a:p>
          <a:endParaRPr lang="en-US" dirty="0">
            <a:solidFill>
              <a:schemeClr val="tx1">
                <a:alpha val="60000"/>
              </a:schemeClr>
            </a:solidFill>
          </a:endParaRPr>
        </a:p>
      </dgm:t>
    </dgm:pt>
    <dgm:pt modelId="{AB139829-6114-4B25-B920-0A73EF74F609}" type="parTrans" cxnId="{709FC89A-7CC0-49CB-BDB3-640456DF14A0}">
      <dgm:prSet/>
      <dgm:spPr/>
      <dgm:t>
        <a:bodyPr/>
        <a:lstStyle/>
        <a:p>
          <a:endParaRPr lang="en-US"/>
        </a:p>
      </dgm:t>
    </dgm:pt>
    <dgm:pt modelId="{CC95106D-F4CB-4412-9715-4D33F34539BC}" type="sibTrans" cxnId="{709FC89A-7CC0-49CB-BDB3-640456DF14A0}">
      <dgm:prSet/>
      <dgm:spPr/>
      <dgm:t>
        <a:bodyPr/>
        <a:lstStyle/>
        <a:p>
          <a:endParaRPr lang="en-US"/>
        </a:p>
      </dgm:t>
    </dgm:pt>
    <dgm:pt modelId="{539F0B2D-763D-4639-B4AA-CC4EE0B8029F}" type="pres">
      <dgm:prSet presAssocID="{D0F07F19-1F50-4B42-A7A0-278DF9D25BB1}" presName="root" presStyleCnt="0">
        <dgm:presLayoutVars>
          <dgm:dir/>
          <dgm:resizeHandles val="exact"/>
        </dgm:presLayoutVars>
      </dgm:prSet>
      <dgm:spPr/>
    </dgm:pt>
    <dgm:pt modelId="{7C57C5FD-BC94-4852-B3EC-3A72C51988CA}" type="pres">
      <dgm:prSet presAssocID="{2EE95FC5-CD6B-4A50-9262-DC414E16C3EA}" presName="compNode" presStyleCnt="0"/>
      <dgm:spPr/>
    </dgm:pt>
    <dgm:pt modelId="{8D5BCCB0-FE2C-4B39-92FA-86E015360BFE}" type="pres">
      <dgm:prSet presAssocID="{2EE95FC5-CD6B-4A50-9262-DC414E16C3EA}" presName="bgRect" presStyleLbl="bgShp" presStyleIdx="0" presStyleCnt="4"/>
      <dgm:spPr>
        <a:prstGeom prst="rect">
          <a:avLst/>
        </a:prstGeom>
        <a:solidFill>
          <a:schemeClr val="accent1">
            <a:lumMod val="40000"/>
            <a:lumOff val="60000"/>
            <a:alpha val="50000"/>
          </a:schemeClr>
        </a:solidFill>
      </dgm:spPr>
    </dgm:pt>
    <dgm:pt modelId="{B970FC54-593D-4FE9-AFCD-C77EE53A4F01}" type="pres">
      <dgm:prSet presAssocID="{2EE95FC5-CD6B-4A50-9262-DC414E16C3EA}" presName="iconRect" presStyleLbl="node1" presStyleIdx="0" presStyleCnt="4"/>
      <dgm:spPr>
        <a:blipFill dpi="0" rotWithShape="1">
          <a:blip xmlns:r="http://schemas.openxmlformats.org/officeDocument/2006/relationships" r:embed="rId1">
            <a:alphaModFix amt="5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Pencil"/>
        </a:ext>
      </dgm:extLst>
    </dgm:pt>
    <dgm:pt modelId="{8B0477A4-6C5F-46E6-8910-A51FA1F661B5}" type="pres">
      <dgm:prSet presAssocID="{2EE95FC5-CD6B-4A50-9262-DC414E16C3EA}" presName="spaceRect" presStyleCnt="0"/>
      <dgm:spPr/>
    </dgm:pt>
    <dgm:pt modelId="{1002F504-21FD-4710-AB54-6DD4AE8B1DEB}" type="pres">
      <dgm:prSet presAssocID="{2EE95FC5-CD6B-4A50-9262-DC414E16C3EA}" presName="parTx" presStyleLbl="revTx" presStyleIdx="0" presStyleCnt="5" custLinFactNeighborX="-2848">
        <dgm:presLayoutVars>
          <dgm:chMax val="0"/>
          <dgm:chPref val="0"/>
        </dgm:presLayoutVars>
      </dgm:prSet>
      <dgm:spPr/>
    </dgm:pt>
    <dgm:pt modelId="{C5D2D154-D04C-4060-B371-4FA5C99B7538}" type="pres">
      <dgm:prSet presAssocID="{C99EBBB1-E916-471C-83C9-ABE85B42AC26}" presName="sibTrans" presStyleCnt="0"/>
      <dgm:spPr/>
    </dgm:pt>
    <dgm:pt modelId="{0E0B23C8-D5E1-4B41-BDA7-2CE57755BE6A}" type="pres">
      <dgm:prSet presAssocID="{F05611F0-8256-4954-B6CB-ED6B4F2DD397}" presName="compNode" presStyleCnt="0"/>
      <dgm:spPr/>
    </dgm:pt>
    <dgm:pt modelId="{CD05AFB1-E184-456B-B0D2-9C36C4272D02}" type="pres">
      <dgm:prSet presAssocID="{F05611F0-8256-4954-B6CB-ED6B4F2DD397}" presName="bgRect" presStyleLbl="bgShp" presStyleIdx="1" presStyleCnt="4"/>
      <dgm:spPr>
        <a:prstGeom prst="rect">
          <a:avLst/>
        </a:prstGeom>
        <a:solidFill>
          <a:schemeClr val="accent1">
            <a:lumMod val="40000"/>
            <a:lumOff val="60000"/>
            <a:alpha val="50000"/>
          </a:schemeClr>
        </a:solidFill>
      </dgm:spPr>
    </dgm:pt>
    <dgm:pt modelId="{74FDC127-8DFD-4460-AE93-0411105DEB60}" type="pres">
      <dgm:prSet presAssocID="{F05611F0-8256-4954-B6CB-ED6B4F2DD397}" presName="iconRect" presStyleLbl="node1" presStyleIdx="1" presStyleCnt="4"/>
      <dgm:spPr>
        <a:blipFill dpi="0" rotWithShape="1">
          <a:blip xmlns:r="http://schemas.openxmlformats.org/officeDocument/2006/relationships" r:embed="rId3">
            <a:alphaModFix amt="50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Beaker"/>
        </a:ext>
      </dgm:extLst>
    </dgm:pt>
    <dgm:pt modelId="{58414D7F-A9B2-47FB-8B18-5EF591AE26CC}" type="pres">
      <dgm:prSet presAssocID="{F05611F0-8256-4954-B6CB-ED6B4F2DD397}" presName="spaceRect" presStyleCnt="0"/>
      <dgm:spPr/>
    </dgm:pt>
    <dgm:pt modelId="{1A91019B-6FF6-4E88-A622-AA77E19BE965}" type="pres">
      <dgm:prSet presAssocID="{F05611F0-8256-4954-B6CB-ED6B4F2DD397}" presName="parTx" presStyleLbl="revTx" presStyleIdx="1" presStyleCnt="5" custLinFactNeighborX="-2848">
        <dgm:presLayoutVars>
          <dgm:chMax val="0"/>
          <dgm:chPref val="0"/>
        </dgm:presLayoutVars>
      </dgm:prSet>
      <dgm:spPr/>
    </dgm:pt>
    <dgm:pt modelId="{7016EE3B-7F4A-42C5-A09F-919C1401C4BC}" type="pres">
      <dgm:prSet presAssocID="{6BD5265A-8333-420D-BDB2-65F10B3EBD76}" presName="sibTrans" presStyleCnt="0"/>
      <dgm:spPr/>
    </dgm:pt>
    <dgm:pt modelId="{815AA52A-6D18-4177-AE6D-E0559FAFDE78}" type="pres">
      <dgm:prSet presAssocID="{22625139-F93A-4F3F-A7AA-4923A01AEDF3}" presName="compNode" presStyleCnt="0"/>
      <dgm:spPr/>
    </dgm:pt>
    <dgm:pt modelId="{A8176E5D-B119-4234-91AB-EFE9C2CF80B7}" type="pres">
      <dgm:prSet presAssocID="{22625139-F93A-4F3F-A7AA-4923A01AEDF3}" presName="bgRect" presStyleLbl="bgShp" presStyleIdx="2" presStyleCnt="4"/>
      <dgm:spPr>
        <a:prstGeom prst="rect">
          <a:avLst/>
        </a:prstGeom>
        <a:solidFill>
          <a:schemeClr val="accent1">
            <a:lumMod val="40000"/>
            <a:lumOff val="60000"/>
            <a:alpha val="50000"/>
          </a:schemeClr>
        </a:solidFill>
      </dgm:spPr>
    </dgm:pt>
    <dgm:pt modelId="{DB85AE0A-C466-4604-9C2E-87F8EA52DD0F}" type="pres">
      <dgm:prSet presAssocID="{22625139-F93A-4F3F-A7AA-4923A01AEDF3}" presName="iconRect" presStyleLbl="node1" presStyleIdx="2" presStyleCnt="4"/>
      <dgm:spPr>
        <a:blipFill dpi="0" rotWithShape="1">
          <a:blip xmlns:r="http://schemas.openxmlformats.org/officeDocument/2006/relationships" r:embed="rId5">
            <a:alphaModFix amt="50000"/>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Open Book"/>
        </a:ext>
      </dgm:extLst>
    </dgm:pt>
    <dgm:pt modelId="{A8722341-C6F1-4D89-89A6-4EF02F8B76E1}" type="pres">
      <dgm:prSet presAssocID="{22625139-F93A-4F3F-A7AA-4923A01AEDF3}" presName="spaceRect" presStyleCnt="0"/>
      <dgm:spPr/>
    </dgm:pt>
    <dgm:pt modelId="{5A5E0268-7557-41F6-A6CC-892DF11AAC18}" type="pres">
      <dgm:prSet presAssocID="{22625139-F93A-4F3F-A7AA-4923A01AEDF3}" presName="parTx" presStyleLbl="revTx" presStyleIdx="2" presStyleCnt="5" custLinFactNeighborX="-2848">
        <dgm:presLayoutVars>
          <dgm:chMax val="0"/>
          <dgm:chPref val="0"/>
        </dgm:presLayoutVars>
      </dgm:prSet>
      <dgm:spPr/>
    </dgm:pt>
    <dgm:pt modelId="{5ACA2613-1755-4541-BF52-A7AD043980F4}" type="pres">
      <dgm:prSet presAssocID="{A8E2FA08-4DD4-4654-A85D-9A99162D6201}" presName="sibTrans" presStyleCnt="0"/>
      <dgm:spPr/>
    </dgm:pt>
    <dgm:pt modelId="{D58F1FE7-CDEB-42F6-BC01-82FB71EDF9C0}" type="pres">
      <dgm:prSet presAssocID="{140952D0-0E1D-4F48-9F16-53581487CFA0}" presName="compNode" presStyleCnt="0"/>
      <dgm:spPr/>
    </dgm:pt>
    <dgm:pt modelId="{A102E018-9C2C-4317-8572-9362E8FC1AF8}" type="pres">
      <dgm:prSet presAssocID="{140952D0-0E1D-4F48-9F16-53581487CFA0}" presName="bgRect" presStyleLbl="bgShp" presStyleIdx="3" presStyleCnt="4"/>
      <dgm:spPr>
        <a:prstGeom prst="rect">
          <a:avLst/>
        </a:prstGeom>
        <a:solidFill>
          <a:schemeClr val="accent1">
            <a:lumMod val="40000"/>
            <a:lumOff val="60000"/>
            <a:alpha val="50000"/>
          </a:schemeClr>
        </a:solidFill>
      </dgm:spPr>
    </dgm:pt>
    <dgm:pt modelId="{3353CF1D-5822-47BA-A6C2-AC7DC94D5A9C}" type="pres">
      <dgm:prSet presAssocID="{140952D0-0E1D-4F48-9F16-53581487CFA0}" presName="iconRect" presStyleLbl="node1" presStyleIdx="3" presStyleCnt="4"/>
      <dgm:spPr>
        <a:blipFill dpi="0" rotWithShape="1">
          <a:blip xmlns:r="http://schemas.openxmlformats.org/officeDocument/2006/relationships" r:embed="rId7">
            <a:alphaModFix amt="50000"/>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Microscope"/>
        </a:ext>
      </dgm:extLst>
    </dgm:pt>
    <dgm:pt modelId="{0326715C-7787-454B-B5D4-2E4B73514584}" type="pres">
      <dgm:prSet presAssocID="{140952D0-0E1D-4F48-9F16-53581487CFA0}" presName="spaceRect" presStyleCnt="0"/>
      <dgm:spPr/>
    </dgm:pt>
    <dgm:pt modelId="{B05634FC-081B-4BC5-BE4E-70E96448CBC7}" type="pres">
      <dgm:prSet presAssocID="{140952D0-0E1D-4F48-9F16-53581487CFA0}" presName="parTx" presStyleLbl="revTx" presStyleIdx="3" presStyleCnt="5" custLinFactNeighborX="-2848">
        <dgm:presLayoutVars>
          <dgm:chMax val="0"/>
          <dgm:chPref val="0"/>
        </dgm:presLayoutVars>
      </dgm:prSet>
      <dgm:spPr/>
    </dgm:pt>
    <dgm:pt modelId="{0205DC00-C9A5-49D2-A674-A770DB04795C}" type="pres">
      <dgm:prSet presAssocID="{140952D0-0E1D-4F48-9F16-53581487CFA0}" presName="desTx" presStyleLbl="revTx" presStyleIdx="4" presStyleCnt="5">
        <dgm:presLayoutVars/>
      </dgm:prSet>
      <dgm:spPr/>
    </dgm:pt>
  </dgm:ptLst>
  <dgm:cxnLst>
    <dgm:cxn modelId="{24788309-F50E-4CAD-B8FA-5A522B8BC7CE}" type="presOf" srcId="{27C20A7D-7F2C-46FC-9C0B-6446B1240A24}" destId="{0205DC00-C9A5-49D2-A674-A770DB04795C}" srcOrd="0" destOrd="0" presId="urn:microsoft.com/office/officeart/2018/2/layout/IconVerticalSolidList"/>
    <dgm:cxn modelId="{FAEA9C64-F0D3-4558-9A35-23F0581DC7BF}" type="presOf" srcId="{140952D0-0E1D-4F48-9F16-53581487CFA0}" destId="{B05634FC-081B-4BC5-BE4E-70E96448CBC7}" srcOrd="0" destOrd="0" presId="urn:microsoft.com/office/officeart/2018/2/layout/IconVerticalSolidList"/>
    <dgm:cxn modelId="{D28FE450-D56C-43DC-901C-B2275D62B369}" type="presOf" srcId="{2EE95FC5-CD6B-4A50-9262-DC414E16C3EA}" destId="{1002F504-21FD-4710-AB54-6DD4AE8B1DEB}" srcOrd="0" destOrd="0" presId="urn:microsoft.com/office/officeart/2018/2/layout/IconVerticalSolidList"/>
    <dgm:cxn modelId="{09B52955-21F8-4660-80B5-8AC2F661638E}" type="presOf" srcId="{22625139-F93A-4F3F-A7AA-4923A01AEDF3}" destId="{5A5E0268-7557-41F6-A6CC-892DF11AAC18}" srcOrd="0" destOrd="0" presId="urn:microsoft.com/office/officeart/2018/2/layout/IconVerticalSolidList"/>
    <dgm:cxn modelId="{FA896689-06F0-4649-9FF7-0D3A04B5B25E}" type="presOf" srcId="{D0F07F19-1F50-4B42-A7A0-278DF9D25BB1}" destId="{539F0B2D-763D-4639-B4AA-CC4EE0B8029F}" srcOrd="0" destOrd="0" presId="urn:microsoft.com/office/officeart/2018/2/layout/IconVerticalSolidList"/>
    <dgm:cxn modelId="{709FC89A-7CC0-49CB-BDB3-640456DF14A0}" srcId="{140952D0-0E1D-4F48-9F16-53581487CFA0}" destId="{27C20A7D-7F2C-46FC-9C0B-6446B1240A24}" srcOrd="0" destOrd="0" parTransId="{AB139829-6114-4B25-B920-0A73EF74F609}" sibTransId="{CC95106D-F4CB-4412-9715-4D33F34539BC}"/>
    <dgm:cxn modelId="{B3F19EC2-A372-4EC3-BFE0-C62FFDFE3DF6}" srcId="{D0F07F19-1F50-4B42-A7A0-278DF9D25BB1}" destId="{2EE95FC5-CD6B-4A50-9262-DC414E16C3EA}" srcOrd="0" destOrd="0" parTransId="{75374347-884B-4721-8CFF-DF080F5B1C79}" sibTransId="{C99EBBB1-E916-471C-83C9-ABE85B42AC26}"/>
    <dgm:cxn modelId="{914FACD2-336A-4471-9E99-312B3F8EAB04}" srcId="{D0F07F19-1F50-4B42-A7A0-278DF9D25BB1}" destId="{F05611F0-8256-4954-B6CB-ED6B4F2DD397}" srcOrd="1" destOrd="0" parTransId="{CD7328D6-9FAE-4506-9BDB-E06A571EC1D4}" sibTransId="{6BD5265A-8333-420D-BDB2-65F10B3EBD76}"/>
    <dgm:cxn modelId="{B07163E8-ADEC-492A-8F07-7E5786AB23AE}" srcId="{D0F07F19-1F50-4B42-A7A0-278DF9D25BB1}" destId="{140952D0-0E1D-4F48-9F16-53581487CFA0}" srcOrd="3" destOrd="0" parTransId="{790C446F-6917-41E7-BE01-7AFE2676D505}" sibTransId="{2804F27C-9BA9-4D07-AB02-74BE7DFA2C0E}"/>
    <dgm:cxn modelId="{FC7721F0-429B-4CE7-BE98-C2F3C41FE9C7}" srcId="{D0F07F19-1F50-4B42-A7A0-278DF9D25BB1}" destId="{22625139-F93A-4F3F-A7AA-4923A01AEDF3}" srcOrd="2" destOrd="0" parTransId="{F549A0EB-6BE9-4749-8336-B02A279AE302}" sibTransId="{A8E2FA08-4DD4-4654-A85D-9A99162D6201}"/>
    <dgm:cxn modelId="{3CC82EFE-ECBC-4EF1-9AD1-94F2F4D0F7F0}" type="presOf" srcId="{F05611F0-8256-4954-B6CB-ED6B4F2DD397}" destId="{1A91019B-6FF6-4E88-A622-AA77E19BE965}" srcOrd="0" destOrd="0" presId="urn:microsoft.com/office/officeart/2018/2/layout/IconVerticalSolidList"/>
    <dgm:cxn modelId="{3141AECC-0824-4D33-B56E-0AA0BF76ADC4}" type="presParOf" srcId="{539F0B2D-763D-4639-B4AA-CC4EE0B8029F}" destId="{7C57C5FD-BC94-4852-B3EC-3A72C51988CA}" srcOrd="0" destOrd="0" presId="urn:microsoft.com/office/officeart/2018/2/layout/IconVerticalSolidList"/>
    <dgm:cxn modelId="{91B124C7-32BD-48C5-A045-6B89C6FA61EE}" type="presParOf" srcId="{7C57C5FD-BC94-4852-B3EC-3A72C51988CA}" destId="{8D5BCCB0-FE2C-4B39-92FA-86E015360BFE}" srcOrd="0" destOrd="0" presId="urn:microsoft.com/office/officeart/2018/2/layout/IconVerticalSolidList"/>
    <dgm:cxn modelId="{5C408221-FD1D-4546-A6E6-8330B2208253}" type="presParOf" srcId="{7C57C5FD-BC94-4852-B3EC-3A72C51988CA}" destId="{B970FC54-593D-4FE9-AFCD-C77EE53A4F01}" srcOrd="1" destOrd="0" presId="urn:microsoft.com/office/officeart/2018/2/layout/IconVerticalSolidList"/>
    <dgm:cxn modelId="{935E623E-CFDC-4AF8-B6EA-214446B4F401}" type="presParOf" srcId="{7C57C5FD-BC94-4852-B3EC-3A72C51988CA}" destId="{8B0477A4-6C5F-46E6-8910-A51FA1F661B5}" srcOrd="2" destOrd="0" presId="urn:microsoft.com/office/officeart/2018/2/layout/IconVerticalSolidList"/>
    <dgm:cxn modelId="{1E88C30E-19D9-4E39-B8C1-CD0573176A9E}" type="presParOf" srcId="{7C57C5FD-BC94-4852-B3EC-3A72C51988CA}" destId="{1002F504-21FD-4710-AB54-6DD4AE8B1DEB}" srcOrd="3" destOrd="0" presId="urn:microsoft.com/office/officeart/2018/2/layout/IconVerticalSolidList"/>
    <dgm:cxn modelId="{D98E3B47-5678-4183-ABFE-C52A79C56F19}" type="presParOf" srcId="{539F0B2D-763D-4639-B4AA-CC4EE0B8029F}" destId="{C5D2D154-D04C-4060-B371-4FA5C99B7538}" srcOrd="1" destOrd="0" presId="urn:microsoft.com/office/officeart/2018/2/layout/IconVerticalSolidList"/>
    <dgm:cxn modelId="{1C8B9CA9-55DE-4C4A-B6C3-9BF7170578A8}" type="presParOf" srcId="{539F0B2D-763D-4639-B4AA-CC4EE0B8029F}" destId="{0E0B23C8-D5E1-4B41-BDA7-2CE57755BE6A}" srcOrd="2" destOrd="0" presId="urn:microsoft.com/office/officeart/2018/2/layout/IconVerticalSolidList"/>
    <dgm:cxn modelId="{59E394A4-2CB8-4285-8A2E-C7AD9707C88A}" type="presParOf" srcId="{0E0B23C8-D5E1-4B41-BDA7-2CE57755BE6A}" destId="{CD05AFB1-E184-456B-B0D2-9C36C4272D02}" srcOrd="0" destOrd="0" presId="urn:microsoft.com/office/officeart/2018/2/layout/IconVerticalSolidList"/>
    <dgm:cxn modelId="{017797BA-DA8F-42A6-9B4B-2E3B232A9487}" type="presParOf" srcId="{0E0B23C8-D5E1-4B41-BDA7-2CE57755BE6A}" destId="{74FDC127-8DFD-4460-AE93-0411105DEB60}" srcOrd="1" destOrd="0" presId="urn:microsoft.com/office/officeart/2018/2/layout/IconVerticalSolidList"/>
    <dgm:cxn modelId="{75F07183-B2DD-4414-A5B8-8308084B8E3F}" type="presParOf" srcId="{0E0B23C8-D5E1-4B41-BDA7-2CE57755BE6A}" destId="{58414D7F-A9B2-47FB-8B18-5EF591AE26CC}" srcOrd="2" destOrd="0" presId="urn:microsoft.com/office/officeart/2018/2/layout/IconVerticalSolidList"/>
    <dgm:cxn modelId="{04F8BED2-D78F-4CD5-BBBC-7FC8C9F8F207}" type="presParOf" srcId="{0E0B23C8-D5E1-4B41-BDA7-2CE57755BE6A}" destId="{1A91019B-6FF6-4E88-A622-AA77E19BE965}" srcOrd="3" destOrd="0" presId="urn:microsoft.com/office/officeart/2018/2/layout/IconVerticalSolidList"/>
    <dgm:cxn modelId="{BCFD135B-FCED-466E-9159-B02BFE9D4001}" type="presParOf" srcId="{539F0B2D-763D-4639-B4AA-CC4EE0B8029F}" destId="{7016EE3B-7F4A-42C5-A09F-919C1401C4BC}" srcOrd="3" destOrd="0" presId="urn:microsoft.com/office/officeart/2018/2/layout/IconVerticalSolidList"/>
    <dgm:cxn modelId="{58EF4718-ACD6-43F8-805B-D62F90D9A920}" type="presParOf" srcId="{539F0B2D-763D-4639-B4AA-CC4EE0B8029F}" destId="{815AA52A-6D18-4177-AE6D-E0559FAFDE78}" srcOrd="4" destOrd="0" presId="urn:microsoft.com/office/officeart/2018/2/layout/IconVerticalSolidList"/>
    <dgm:cxn modelId="{D1615F48-ADED-4C2B-BB8A-59749B8AE730}" type="presParOf" srcId="{815AA52A-6D18-4177-AE6D-E0559FAFDE78}" destId="{A8176E5D-B119-4234-91AB-EFE9C2CF80B7}" srcOrd="0" destOrd="0" presId="urn:microsoft.com/office/officeart/2018/2/layout/IconVerticalSolidList"/>
    <dgm:cxn modelId="{79312827-D440-4AF8-9B00-B884A9E4A3BB}" type="presParOf" srcId="{815AA52A-6D18-4177-AE6D-E0559FAFDE78}" destId="{DB85AE0A-C466-4604-9C2E-87F8EA52DD0F}" srcOrd="1" destOrd="0" presId="urn:microsoft.com/office/officeart/2018/2/layout/IconVerticalSolidList"/>
    <dgm:cxn modelId="{E7924D5D-988A-4115-9A93-08F335B8947A}" type="presParOf" srcId="{815AA52A-6D18-4177-AE6D-E0559FAFDE78}" destId="{A8722341-C6F1-4D89-89A6-4EF02F8B76E1}" srcOrd="2" destOrd="0" presId="urn:microsoft.com/office/officeart/2018/2/layout/IconVerticalSolidList"/>
    <dgm:cxn modelId="{C6AD5C36-9185-4F14-9584-D2A1D2C97E1C}" type="presParOf" srcId="{815AA52A-6D18-4177-AE6D-E0559FAFDE78}" destId="{5A5E0268-7557-41F6-A6CC-892DF11AAC18}" srcOrd="3" destOrd="0" presId="urn:microsoft.com/office/officeart/2018/2/layout/IconVerticalSolidList"/>
    <dgm:cxn modelId="{7CC5D15E-F8FA-444A-AC16-03C2AF2F8435}" type="presParOf" srcId="{539F0B2D-763D-4639-B4AA-CC4EE0B8029F}" destId="{5ACA2613-1755-4541-BF52-A7AD043980F4}" srcOrd="5" destOrd="0" presId="urn:microsoft.com/office/officeart/2018/2/layout/IconVerticalSolidList"/>
    <dgm:cxn modelId="{459894C0-6852-4DFB-AB0C-15C59FA57691}" type="presParOf" srcId="{539F0B2D-763D-4639-B4AA-CC4EE0B8029F}" destId="{D58F1FE7-CDEB-42F6-BC01-82FB71EDF9C0}" srcOrd="6" destOrd="0" presId="urn:microsoft.com/office/officeart/2018/2/layout/IconVerticalSolidList"/>
    <dgm:cxn modelId="{14EE37A9-59E2-472A-B59D-2230A528B9EE}" type="presParOf" srcId="{D58F1FE7-CDEB-42F6-BC01-82FB71EDF9C0}" destId="{A102E018-9C2C-4317-8572-9362E8FC1AF8}" srcOrd="0" destOrd="0" presId="urn:microsoft.com/office/officeart/2018/2/layout/IconVerticalSolidList"/>
    <dgm:cxn modelId="{DA750973-958E-459C-8387-641E8911B272}" type="presParOf" srcId="{D58F1FE7-CDEB-42F6-BC01-82FB71EDF9C0}" destId="{3353CF1D-5822-47BA-A6C2-AC7DC94D5A9C}" srcOrd="1" destOrd="0" presId="urn:microsoft.com/office/officeart/2018/2/layout/IconVerticalSolidList"/>
    <dgm:cxn modelId="{62D5D3B0-A3FA-4D1D-8E7C-76B0202DCF7E}" type="presParOf" srcId="{D58F1FE7-CDEB-42F6-BC01-82FB71EDF9C0}" destId="{0326715C-7787-454B-B5D4-2E4B73514584}" srcOrd="2" destOrd="0" presId="urn:microsoft.com/office/officeart/2018/2/layout/IconVerticalSolidList"/>
    <dgm:cxn modelId="{BB5FA47B-6E17-41EB-8EF7-D7734FFE7C72}" type="presParOf" srcId="{D58F1FE7-CDEB-42F6-BC01-82FB71EDF9C0}" destId="{B05634FC-081B-4BC5-BE4E-70E96448CBC7}" srcOrd="3" destOrd="0" presId="urn:microsoft.com/office/officeart/2018/2/layout/IconVerticalSolidList"/>
    <dgm:cxn modelId="{2A867EA0-55CF-4404-81F1-16D21301E37B}" type="presParOf" srcId="{D58F1FE7-CDEB-42F6-BC01-82FB71EDF9C0}" destId="{0205DC00-C9A5-49D2-A674-A770DB04795C}"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5BCCB0-FE2C-4B39-92FA-86E015360BFE}">
      <dsp:nvSpPr>
        <dsp:cNvPr id="0" name=""/>
        <dsp:cNvSpPr/>
      </dsp:nvSpPr>
      <dsp:spPr>
        <a:xfrm>
          <a:off x="0" y="1555"/>
          <a:ext cx="4954587" cy="788416"/>
        </a:xfrm>
        <a:prstGeom prst="rect">
          <a:avLst/>
        </a:prstGeom>
        <a:solidFill>
          <a:schemeClr val="accent1">
            <a:lumMod val="40000"/>
            <a:lumOff val="60000"/>
            <a:alpha val="50000"/>
          </a:schemeClr>
        </a:solidFill>
        <a:ln>
          <a:noFill/>
        </a:ln>
        <a:effectLst/>
      </dsp:spPr>
      <dsp:style>
        <a:lnRef idx="0">
          <a:scrgbClr r="0" g="0" b="0"/>
        </a:lnRef>
        <a:fillRef idx="1">
          <a:scrgbClr r="0" g="0" b="0"/>
        </a:fillRef>
        <a:effectRef idx="0">
          <a:scrgbClr r="0" g="0" b="0"/>
        </a:effectRef>
        <a:fontRef idx="minor"/>
      </dsp:style>
    </dsp:sp>
    <dsp:sp modelId="{B970FC54-593D-4FE9-AFCD-C77EE53A4F01}">
      <dsp:nvSpPr>
        <dsp:cNvPr id="0" name=""/>
        <dsp:cNvSpPr/>
      </dsp:nvSpPr>
      <dsp:spPr>
        <a:xfrm>
          <a:off x="238495" y="178949"/>
          <a:ext cx="433628" cy="433628"/>
        </a:xfrm>
        <a:prstGeom prst="rect">
          <a:avLst/>
        </a:prstGeom>
        <a:blipFill dpi="0" rotWithShape="1">
          <a:blip xmlns:r="http://schemas.openxmlformats.org/officeDocument/2006/relationships" r:embed="rId1">
            <a:alphaModFix amt="5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002F504-21FD-4710-AB54-6DD4AE8B1DEB}">
      <dsp:nvSpPr>
        <dsp:cNvPr id="0" name=""/>
        <dsp:cNvSpPr/>
      </dsp:nvSpPr>
      <dsp:spPr>
        <a:xfrm>
          <a:off x="795448" y="1555"/>
          <a:ext cx="4043966" cy="7884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441" tIns="83441" rIns="83441" bIns="83441" numCol="1" spcCol="1270" anchor="ctr" anchorCtr="0">
          <a:noAutofit/>
        </a:bodyPr>
        <a:lstStyle/>
        <a:p>
          <a:pPr marL="0" lvl="0" indent="0" algn="l" defTabSz="889000">
            <a:lnSpc>
              <a:spcPct val="90000"/>
            </a:lnSpc>
            <a:spcBef>
              <a:spcPct val="0"/>
            </a:spcBef>
            <a:spcAft>
              <a:spcPct val="35000"/>
            </a:spcAft>
            <a:buNone/>
          </a:pPr>
          <a:r>
            <a:rPr lang="en-US" sz="2000" b="0" kern="1200" dirty="0">
              <a:solidFill>
                <a:srgbClr val="FFC000"/>
              </a:solidFill>
            </a:rPr>
            <a:t>Lesson A. Functions and role of money </a:t>
          </a:r>
        </a:p>
      </dsp:txBody>
      <dsp:txXfrm>
        <a:off x="795448" y="1555"/>
        <a:ext cx="4043966" cy="788416"/>
      </dsp:txXfrm>
    </dsp:sp>
    <dsp:sp modelId="{CD05AFB1-E184-456B-B0D2-9C36C4272D02}">
      <dsp:nvSpPr>
        <dsp:cNvPr id="0" name=""/>
        <dsp:cNvSpPr/>
      </dsp:nvSpPr>
      <dsp:spPr>
        <a:xfrm>
          <a:off x="0" y="987075"/>
          <a:ext cx="4954587" cy="788416"/>
        </a:xfrm>
        <a:prstGeom prst="rect">
          <a:avLst/>
        </a:prstGeom>
        <a:solidFill>
          <a:schemeClr val="accent1">
            <a:lumMod val="40000"/>
            <a:lumOff val="60000"/>
            <a:alpha val="50000"/>
          </a:schemeClr>
        </a:solidFill>
        <a:ln>
          <a:noFill/>
        </a:ln>
        <a:effectLst/>
      </dsp:spPr>
      <dsp:style>
        <a:lnRef idx="0">
          <a:scrgbClr r="0" g="0" b="0"/>
        </a:lnRef>
        <a:fillRef idx="1">
          <a:scrgbClr r="0" g="0" b="0"/>
        </a:fillRef>
        <a:effectRef idx="0">
          <a:scrgbClr r="0" g="0" b="0"/>
        </a:effectRef>
        <a:fontRef idx="minor"/>
      </dsp:style>
    </dsp:sp>
    <dsp:sp modelId="{74FDC127-8DFD-4460-AE93-0411105DEB60}">
      <dsp:nvSpPr>
        <dsp:cNvPr id="0" name=""/>
        <dsp:cNvSpPr/>
      </dsp:nvSpPr>
      <dsp:spPr>
        <a:xfrm>
          <a:off x="238495" y="1164469"/>
          <a:ext cx="433628" cy="433628"/>
        </a:xfrm>
        <a:prstGeom prst="rect">
          <a:avLst/>
        </a:prstGeom>
        <a:blipFill dpi="0" rotWithShape="1">
          <a:blip xmlns:r="http://schemas.openxmlformats.org/officeDocument/2006/relationships" r:embed="rId3">
            <a:alphaModFix amt="50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A91019B-6FF6-4E88-A622-AA77E19BE965}">
      <dsp:nvSpPr>
        <dsp:cNvPr id="0" name=""/>
        <dsp:cNvSpPr/>
      </dsp:nvSpPr>
      <dsp:spPr>
        <a:xfrm>
          <a:off x="795448" y="987075"/>
          <a:ext cx="4043966" cy="7884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441" tIns="83441" rIns="83441" bIns="83441"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tx1"/>
              </a:solidFill>
            </a:rPr>
            <a:t>Lesson B. Different ways to pay</a:t>
          </a:r>
        </a:p>
      </dsp:txBody>
      <dsp:txXfrm>
        <a:off x="795448" y="987075"/>
        <a:ext cx="4043966" cy="788416"/>
      </dsp:txXfrm>
    </dsp:sp>
    <dsp:sp modelId="{A8176E5D-B119-4234-91AB-EFE9C2CF80B7}">
      <dsp:nvSpPr>
        <dsp:cNvPr id="0" name=""/>
        <dsp:cNvSpPr/>
      </dsp:nvSpPr>
      <dsp:spPr>
        <a:xfrm>
          <a:off x="0" y="1972596"/>
          <a:ext cx="4954587" cy="788416"/>
        </a:xfrm>
        <a:prstGeom prst="rect">
          <a:avLst/>
        </a:prstGeom>
        <a:solidFill>
          <a:schemeClr val="accent1">
            <a:lumMod val="40000"/>
            <a:lumOff val="60000"/>
            <a:alpha val="50000"/>
          </a:schemeClr>
        </a:solidFill>
        <a:ln>
          <a:noFill/>
        </a:ln>
        <a:effectLst/>
      </dsp:spPr>
      <dsp:style>
        <a:lnRef idx="0">
          <a:scrgbClr r="0" g="0" b="0"/>
        </a:lnRef>
        <a:fillRef idx="1">
          <a:scrgbClr r="0" g="0" b="0"/>
        </a:fillRef>
        <a:effectRef idx="0">
          <a:scrgbClr r="0" g="0" b="0"/>
        </a:effectRef>
        <a:fontRef idx="minor"/>
      </dsp:style>
    </dsp:sp>
    <dsp:sp modelId="{DB85AE0A-C466-4604-9C2E-87F8EA52DD0F}">
      <dsp:nvSpPr>
        <dsp:cNvPr id="0" name=""/>
        <dsp:cNvSpPr/>
      </dsp:nvSpPr>
      <dsp:spPr>
        <a:xfrm>
          <a:off x="238495" y="2149989"/>
          <a:ext cx="433628" cy="433628"/>
        </a:xfrm>
        <a:prstGeom prst="rect">
          <a:avLst/>
        </a:prstGeom>
        <a:blipFill dpi="0" rotWithShape="1">
          <a:blip xmlns:r="http://schemas.openxmlformats.org/officeDocument/2006/relationships" r:embed="rId5">
            <a:alphaModFix amt="50000"/>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A5E0268-7557-41F6-A6CC-892DF11AAC18}">
      <dsp:nvSpPr>
        <dsp:cNvPr id="0" name=""/>
        <dsp:cNvSpPr/>
      </dsp:nvSpPr>
      <dsp:spPr>
        <a:xfrm>
          <a:off x="795448" y="1972596"/>
          <a:ext cx="4043966" cy="7884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441" tIns="83441" rIns="83441" bIns="83441"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tx1"/>
              </a:solidFill>
            </a:rPr>
            <a:t>Lesson C. Current accounts</a:t>
          </a:r>
        </a:p>
      </dsp:txBody>
      <dsp:txXfrm>
        <a:off x="795448" y="1972596"/>
        <a:ext cx="4043966" cy="788416"/>
      </dsp:txXfrm>
    </dsp:sp>
    <dsp:sp modelId="{A102E018-9C2C-4317-8572-9362E8FC1AF8}">
      <dsp:nvSpPr>
        <dsp:cNvPr id="0" name=""/>
        <dsp:cNvSpPr/>
      </dsp:nvSpPr>
      <dsp:spPr>
        <a:xfrm>
          <a:off x="0" y="2958116"/>
          <a:ext cx="4954587" cy="788416"/>
        </a:xfrm>
        <a:prstGeom prst="rect">
          <a:avLst/>
        </a:prstGeom>
        <a:solidFill>
          <a:schemeClr val="accent1">
            <a:lumMod val="40000"/>
            <a:lumOff val="60000"/>
            <a:alpha val="50000"/>
          </a:schemeClr>
        </a:solidFill>
        <a:ln>
          <a:noFill/>
        </a:ln>
        <a:effectLst/>
      </dsp:spPr>
      <dsp:style>
        <a:lnRef idx="0">
          <a:scrgbClr r="0" g="0" b="0"/>
        </a:lnRef>
        <a:fillRef idx="1">
          <a:scrgbClr r="0" g="0" b="0"/>
        </a:fillRef>
        <a:effectRef idx="0">
          <a:scrgbClr r="0" g="0" b="0"/>
        </a:effectRef>
        <a:fontRef idx="minor"/>
      </dsp:style>
    </dsp:sp>
    <dsp:sp modelId="{3353CF1D-5822-47BA-A6C2-AC7DC94D5A9C}">
      <dsp:nvSpPr>
        <dsp:cNvPr id="0" name=""/>
        <dsp:cNvSpPr/>
      </dsp:nvSpPr>
      <dsp:spPr>
        <a:xfrm>
          <a:off x="238495" y="3135509"/>
          <a:ext cx="433628" cy="433628"/>
        </a:xfrm>
        <a:prstGeom prst="rect">
          <a:avLst/>
        </a:prstGeom>
        <a:blipFill dpi="0" rotWithShape="1">
          <a:blip xmlns:r="http://schemas.openxmlformats.org/officeDocument/2006/relationships" r:embed="rId7">
            <a:alphaModFix amt="50000"/>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05634FC-081B-4BC5-BE4E-70E96448CBC7}">
      <dsp:nvSpPr>
        <dsp:cNvPr id="0" name=""/>
        <dsp:cNvSpPr/>
      </dsp:nvSpPr>
      <dsp:spPr>
        <a:xfrm>
          <a:off x="847122" y="2958116"/>
          <a:ext cx="2229564" cy="7884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441" tIns="83441" rIns="83441" bIns="83441"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tx1"/>
              </a:solidFill>
            </a:rPr>
            <a:t>Lesson D. Managing personal finance</a:t>
          </a:r>
        </a:p>
      </dsp:txBody>
      <dsp:txXfrm>
        <a:off x="847122" y="2958116"/>
        <a:ext cx="2229564" cy="788416"/>
      </dsp:txXfrm>
    </dsp:sp>
    <dsp:sp modelId="{0205DC00-C9A5-49D2-A674-A770DB04795C}">
      <dsp:nvSpPr>
        <dsp:cNvPr id="0" name=""/>
        <dsp:cNvSpPr/>
      </dsp:nvSpPr>
      <dsp:spPr>
        <a:xfrm>
          <a:off x="3140184" y="2958116"/>
          <a:ext cx="1814402" cy="7884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441" tIns="83441" rIns="83441" bIns="83441" numCol="1" spcCol="1270" anchor="ctr" anchorCtr="0">
          <a:noAutofit/>
        </a:bodyPr>
        <a:lstStyle/>
        <a:p>
          <a:pPr marL="0" lvl="0" indent="0" algn="l" defTabSz="666750">
            <a:lnSpc>
              <a:spcPct val="90000"/>
            </a:lnSpc>
            <a:spcBef>
              <a:spcPct val="0"/>
            </a:spcBef>
            <a:spcAft>
              <a:spcPct val="35000"/>
            </a:spcAft>
            <a:buNone/>
          </a:pPr>
          <a:endParaRPr lang="en-US" sz="1500" kern="1200" dirty="0">
            <a:solidFill>
              <a:schemeClr val="tx1">
                <a:alpha val="60000"/>
              </a:schemeClr>
            </a:solidFill>
          </a:endParaRPr>
        </a:p>
      </dsp:txBody>
      <dsp:txXfrm>
        <a:off x="3140184" y="2958116"/>
        <a:ext cx="1814402" cy="788416"/>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69671B-947A-44A3-A764-A91E66D4692D}"/>
              </a:ext>
            </a:extLst>
          </p:cNvPr>
          <p:cNvSpPr>
            <a:spLocks noGrp="1"/>
          </p:cNvSpPr>
          <p:nvPr>
            <p:ph type="hdr" sz="quarter"/>
          </p:nvPr>
        </p:nvSpPr>
        <p:spPr>
          <a:xfrm>
            <a:off x="0" y="0"/>
            <a:ext cx="2944283" cy="498295"/>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B4B23CC-4610-41C4-A0CF-67A30700C473}"/>
              </a:ext>
            </a:extLst>
          </p:cNvPr>
          <p:cNvSpPr>
            <a:spLocks noGrp="1"/>
          </p:cNvSpPr>
          <p:nvPr>
            <p:ph type="dt" sz="quarter" idx="1"/>
          </p:nvPr>
        </p:nvSpPr>
        <p:spPr>
          <a:xfrm>
            <a:off x="3848645" y="0"/>
            <a:ext cx="2944283" cy="498295"/>
          </a:xfrm>
          <a:prstGeom prst="rect">
            <a:avLst/>
          </a:prstGeom>
        </p:spPr>
        <p:txBody>
          <a:bodyPr vert="horz" lIns="91440" tIns="45720" rIns="91440" bIns="45720" rtlCol="0"/>
          <a:lstStyle>
            <a:lvl1pPr algn="r">
              <a:defRPr sz="1200"/>
            </a:lvl1pPr>
          </a:lstStyle>
          <a:p>
            <a:r>
              <a:rPr lang="en-US" dirty="0"/>
              <a:t>Unit 3: Personal and Business Finance</a:t>
            </a:r>
          </a:p>
        </p:txBody>
      </p:sp>
      <p:sp>
        <p:nvSpPr>
          <p:cNvPr id="4" name="Footer Placeholder 3">
            <a:extLst>
              <a:ext uri="{FF2B5EF4-FFF2-40B4-BE49-F238E27FC236}">
                <a16:creationId xmlns:a16="http://schemas.microsoft.com/office/drawing/2014/main" id="{1F94FC55-2324-40BC-8420-15EC835D9577}"/>
              </a:ext>
            </a:extLst>
          </p:cNvPr>
          <p:cNvSpPr>
            <a:spLocks noGrp="1"/>
          </p:cNvSpPr>
          <p:nvPr>
            <p:ph type="ftr" sz="quarter" idx="2"/>
          </p:nvPr>
        </p:nvSpPr>
        <p:spPr>
          <a:xfrm>
            <a:off x="0" y="9433107"/>
            <a:ext cx="2944283" cy="498294"/>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663EC604-E5A5-4A58-AC5A-211F83D37CA4}"/>
              </a:ext>
            </a:extLst>
          </p:cNvPr>
          <p:cNvSpPr>
            <a:spLocks noGrp="1"/>
          </p:cNvSpPr>
          <p:nvPr>
            <p:ph type="sldNum" sz="quarter" idx="3"/>
          </p:nvPr>
        </p:nvSpPr>
        <p:spPr>
          <a:xfrm>
            <a:off x="3848645" y="9433107"/>
            <a:ext cx="2944283" cy="498294"/>
          </a:xfrm>
          <a:prstGeom prst="rect">
            <a:avLst/>
          </a:prstGeom>
        </p:spPr>
        <p:txBody>
          <a:bodyPr vert="horz" lIns="91440" tIns="45720" rIns="91440" bIns="45720" rtlCol="0" anchor="b"/>
          <a:lstStyle>
            <a:lvl1pPr algn="r">
              <a:defRPr sz="1200"/>
            </a:lvl1pPr>
          </a:lstStyle>
          <a:p>
            <a:fld id="{9E3B048B-0EBA-466F-928F-37073F3BFB70}" type="slidenum">
              <a:rPr lang="en-US" smtClean="0"/>
              <a:t>‹#›</a:t>
            </a:fld>
            <a:endParaRPr lang="en-US" dirty="0"/>
          </a:p>
        </p:txBody>
      </p:sp>
    </p:spTree>
    <p:extLst>
      <p:ext uri="{BB962C8B-B14F-4D97-AF65-F5344CB8AC3E}">
        <p14:creationId xmlns:p14="http://schemas.microsoft.com/office/powerpoint/2010/main" val="4065507692"/>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8295"/>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48645" y="0"/>
            <a:ext cx="2944283" cy="498295"/>
          </a:xfrm>
          <a:prstGeom prst="rect">
            <a:avLst/>
          </a:prstGeom>
        </p:spPr>
        <p:txBody>
          <a:bodyPr vert="horz" lIns="91440" tIns="45720" rIns="91440" bIns="45720" rtlCol="0"/>
          <a:lstStyle>
            <a:lvl1pPr algn="r">
              <a:defRPr sz="1200"/>
            </a:lvl1pPr>
          </a:lstStyle>
          <a:p>
            <a:r>
              <a:rPr lang="en-US" noProof="0" dirty="0"/>
              <a:t>Unit 3: Personal and Business Finance</a:t>
            </a:r>
          </a:p>
        </p:txBody>
      </p:sp>
      <p:sp>
        <p:nvSpPr>
          <p:cNvPr id="4" name="Slide Image Placeholder 3"/>
          <p:cNvSpPr>
            <a:spLocks noGrp="1" noRot="1" noChangeAspect="1"/>
          </p:cNvSpPr>
          <p:nvPr>
            <p:ph type="sldImg" idx="2"/>
          </p:nvPr>
        </p:nvSpPr>
        <p:spPr>
          <a:xfrm>
            <a:off x="419100" y="1241425"/>
            <a:ext cx="5956300" cy="3351213"/>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79450" y="4779486"/>
            <a:ext cx="5435600" cy="3910489"/>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433107"/>
            <a:ext cx="2944283" cy="498294"/>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48645" y="9433107"/>
            <a:ext cx="2944283" cy="498294"/>
          </a:xfrm>
          <a:prstGeom prst="rect">
            <a:avLst/>
          </a:prstGeom>
        </p:spPr>
        <p:txBody>
          <a:bodyPr vert="horz" lIns="91440" tIns="45720" rIns="91440" bIns="45720" rtlCol="0" anchor="b"/>
          <a:lstStyle>
            <a:lvl1pPr algn="r">
              <a:defRPr sz="1200"/>
            </a:lvl1pPr>
          </a:lstStyle>
          <a:p>
            <a:fld id="{4AED498D-6977-40EC-8E5E-7EB644D5E759}" type="slidenum">
              <a:rPr lang="en-US" noProof="0" smtClean="0"/>
              <a:t>‹#›</a:t>
            </a:fld>
            <a:endParaRPr lang="en-US" noProof="0" dirty="0"/>
          </a:p>
        </p:txBody>
      </p:sp>
    </p:spTree>
    <p:extLst>
      <p:ext uri="{BB962C8B-B14F-4D97-AF65-F5344CB8AC3E}">
        <p14:creationId xmlns:p14="http://schemas.microsoft.com/office/powerpoint/2010/main" val="1352264347"/>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1</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38127833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 minutes/ 110 minutes</a:t>
            </a:r>
          </a:p>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10</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2997754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 minutes/ 105 minutes</a:t>
            </a:r>
          </a:p>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11</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26989048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20 minutes/ 85 minutes</a:t>
            </a:r>
          </a:p>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12</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3442368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 minutes/ 80 minutes</a:t>
            </a:r>
          </a:p>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13</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25199396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 minutes/ 75 minutes</a:t>
            </a:r>
          </a:p>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14</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6974931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 minutes/ 70 minutes</a:t>
            </a:r>
          </a:p>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15</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8734607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 minutes/ 65 minutes</a:t>
            </a:r>
          </a:p>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16</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18559795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 minutes/ 60 minutes</a:t>
            </a:r>
          </a:p>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17</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25029616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 minutes/ 55 minutes</a:t>
            </a:r>
          </a:p>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18</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8384222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19</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11660467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 minutes/ 145 minutes</a:t>
            </a:r>
          </a:p>
        </p:txBody>
      </p:sp>
      <p:sp>
        <p:nvSpPr>
          <p:cNvPr id="4" name="Slide Number Placeholder 3"/>
          <p:cNvSpPr>
            <a:spLocks noGrp="1"/>
          </p:cNvSpPr>
          <p:nvPr>
            <p:ph type="sldNum" sz="quarter" idx="5"/>
          </p:nvPr>
        </p:nvSpPr>
        <p:spPr/>
        <p:txBody>
          <a:bodyPr/>
          <a:lstStyle/>
          <a:p>
            <a:fld id="{4AED498D-6977-40EC-8E5E-7EB644D5E759}" type="slidenum">
              <a:rPr lang="en-US" smtClean="0"/>
              <a:t>2</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15786362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20</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12501565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21</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37928382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22</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31250934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23</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5081759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24</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32294431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25</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39939425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26</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521474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27</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39396183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28</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32850826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29</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5942116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minutes/ 142 minutes</a:t>
            </a:r>
          </a:p>
        </p:txBody>
      </p:sp>
      <p:sp>
        <p:nvSpPr>
          <p:cNvPr id="4" name="Slide Number Placeholder 3"/>
          <p:cNvSpPr>
            <a:spLocks noGrp="1"/>
          </p:cNvSpPr>
          <p:nvPr>
            <p:ph type="sldNum" sz="quarter" idx="5"/>
          </p:nvPr>
        </p:nvSpPr>
        <p:spPr/>
        <p:txBody>
          <a:bodyPr/>
          <a:lstStyle/>
          <a:p>
            <a:fld id="{4AED498D-6977-40EC-8E5E-7EB644D5E759}" type="slidenum">
              <a:rPr lang="en-US" smtClean="0"/>
              <a:t>3</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24069136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30</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23260193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31</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9161269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32</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32766920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33</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309739545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34</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249171908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35</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225814402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36</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249976595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37</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292739402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38</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2050449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39</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28566552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 minutes/ 140 minutes</a:t>
            </a:r>
          </a:p>
        </p:txBody>
      </p:sp>
      <p:sp>
        <p:nvSpPr>
          <p:cNvPr id="4" name="Slide Number Placeholder 3"/>
          <p:cNvSpPr>
            <a:spLocks noGrp="1"/>
          </p:cNvSpPr>
          <p:nvPr>
            <p:ph type="sldNum" sz="quarter" idx="5"/>
          </p:nvPr>
        </p:nvSpPr>
        <p:spPr/>
        <p:txBody>
          <a:bodyPr/>
          <a:lstStyle/>
          <a:p>
            <a:fld id="{4AED498D-6977-40EC-8E5E-7EB644D5E759}" type="slidenum">
              <a:rPr lang="en-US" smtClean="0"/>
              <a:t>4</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301421420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40</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133755796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41</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281608397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42</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311910195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43</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368779180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44</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98648367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45</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289253079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46</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349351466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47</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383495275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48</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149645038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49</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34362538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 minutes/ 135 minutes</a:t>
            </a:r>
          </a:p>
          <a:p>
            <a:endParaRPr lang="en-US" dirty="0"/>
          </a:p>
          <a:p>
            <a:r>
              <a:rPr lang="en-US" dirty="0"/>
              <a:t>Partnership= comprising two or more people who set up in business together and share all profit and losses. </a:t>
            </a:r>
          </a:p>
          <a:p>
            <a:r>
              <a:rPr lang="en-US" dirty="0"/>
              <a:t>Economy- the state of a country, such as its wealth, production and consumption of goods and services.</a:t>
            </a:r>
          </a:p>
          <a:p>
            <a:r>
              <a:rPr lang="en-US" dirty="0"/>
              <a:t>Liability- an obligation of a company, or amounts owed to lenders and suppliers</a:t>
            </a:r>
          </a:p>
        </p:txBody>
      </p:sp>
      <p:sp>
        <p:nvSpPr>
          <p:cNvPr id="4" name="Slide Number Placeholder 3"/>
          <p:cNvSpPr>
            <a:spLocks noGrp="1"/>
          </p:cNvSpPr>
          <p:nvPr>
            <p:ph type="sldNum" sz="quarter" idx="5"/>
          </p:nvPr>
        </p:nvSpPr>
        <p:spPr/>
        <p:txBody>
          <a:bodyPr/>
          <a:lstStyle/>
          <a:p>
            <a:fld id="{4AED498D-6977-40EC-8E5E-7EB644D5E759}" type="slidenum">
              <a:rPr lang="en-US" smtClean="0"/>
              <a:t>5</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36574204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50</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3508430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51</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197899745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52</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410272336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53</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305127554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54</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329554299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55</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176472911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56</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331675000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57</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20427529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58</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423180747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59</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9412165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 minutes/ 130 minutes</a:t>
            </a:r>
          </a:p>
          <a:p>
            <a:endParaRPr lang="en-US" b="1" dirty="0"/>
          </a:p>
        </p:txBody>
      </p:sp>
      <p:sp>
        <p:nvSpPr>
          <p:cNvPr id="4" name="Slide Number Placeholder 3"/>
          <p:cNvSpPr>
            <a:spLocks noGrp="1"/>
          </p:cNvSpPr>
          <p:nvPr>
            <p:ph type="sldNum" sz="quarter" idx="5"/>
          </p:nvPr>
        </p:nvSpPr>
        <p:spPr/>
        <p:txBody>
          <a:bodyPr/>
          <a:lstStyle/>
          <a:p>
            <a:fld id="{4AED498D-6977-40EC-8E5E-7EB644D5E759}" type="slidenum">
              <a:rPr lang="en-US" smtClean="0"/>
              <a:t>6</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276262687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60</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135837346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61</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345218422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62</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116418557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63</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165287345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64</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412616228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65</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215596044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66</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96931347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example shows possible differences in dialect in just a small part of the UK. Consider how many other differences there are in the way people speak because of geographical diversity alone. </a:t>
            </a:r>
          </a:p>
          <a:p>
            <a:endParaRPr lang="en-US" dirty="0"/>
          </a:p>
          <a:p>
            <a:r>
              <a:rPr lang="en-US" dirty="0"/>
              <a:t>Although the message might be understood, the way in which it is conveyed might be not be received so well. It is important to use the right language for the right audience to get the right result. Everyone uses different ways of speaking depending on who they are communicating with and the method they are using to convey </a:t>
            </a:r>
            <a:r>
              <a:rPr lang="en-US"/>
              <a:t>the message</a:t>
            </a:r>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67</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342188761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68</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19735626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69</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42352074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 minutes/ 125 minutes</a:t>
            </a:r>
          </a:p>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7</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384079403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70</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168277246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71</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392877914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72</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103265069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73</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165038242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74</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366391240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75</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232653459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76</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187403696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77</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236909786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78</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269168930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u="none" dirty="0">
                <a:solidFill>
                  <a:schemeClr val="tx1"/>
                </a:solidFill>
              </a:rPr>
              <a:t>5 minutes</a:t>
            </a:r>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79</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19776552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 minutes/ 120 minutes</a:t>
            </a:r>
          </a:p>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8</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39466031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 minutes/ 115 minutes</a:t>
            </a:r>
          </a:p>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smtClean="0"/>
              <a:t>9</a:t>
            </a:fld>
            <a:endParaRPr lang="en-US" dirty="0"/>
          </a:p>
        </p:txBody>
      </p:sp>
      <p:sp>
        <p:nvSpPr>
          <p:cNvPr id="5" name="Date Placeholder 4"/>
          <p:cNvSpPr>
            <a:spLocks noGrp="1"/>
          </p:cNvSpPr>
          <p:nvPr>
            <p:ph type="dt" idx="10"/>
          </p:nvPr>
        </p:nvSpPr>
        <p:spPr/>
        <p:txBody>
          <a:bodyPr/>
          <a:lstStyle/>
          <a:p>
            <a:r>
              <a:rPr lang="en-US" noProof="0" dirty="0"/>
              <a:t>Unit 3: Personal and Business Finance</a:t>
            </a:r>
          </a:p>
        </p:txBody>
      </p:sp>
    </p:spTree>
    <p:extLst>
      <p:ext uri="{BB962C8B-B14F-4D97-AF65-F5344CB8AC3E}">
        <p14:creationId xmlns:p14="http://schemas.microsoft.com/office/powerpoint/2010/main" val="35847573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accent1">
                    <a:lumMod val="40000"/>
                    <a:lumOff val="60000"/>
                  </a:schemeClr>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022E1B54-A28D-47DD-A7A5-0165D060976E}" type="datetime1">
              <a:rPr lang="en-US" smtClean="0"/>
              <a:t>1/6/2022</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r>
              <a:rPr lang="en-GB"/>
              <a:t>Unit 1: Exploring Business</a:t>
            </a:r>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715042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BE09B6A7-ABE5-448E-9D3C-0696812A7427}" type="datetime1">
              <a:rPr lang="en-US" smtClean="0"/>
              <a:t>1/6/2022</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r>
              <a:rPr lang="en-GB"/>
              <a:t>Unit 1: Exploring Business</a:t>
            </a:r>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8729406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Content with Caption">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D92C4CF0-BD34-45B4-94FF-59AD3A70A72E}"/>
              </a:ext>
            </a:extLst>
          </p:cNvPr>
          <p:cNvSpPr>
            <a:spLocks noGrp="1"/>
          </p:cNvSpPr>
          <p:nvPr>
            <p:ph type="pic" sz="quarter" idx="13"/>
          </p:nvPr>
        </p:nvSpPr>
        <p:spPr>
          <a:xfrm>
            <a:off x="0" y="0"/>
            <a:ext cx="12192000" cy="6400165"/>
          </a:xfrm>
          <a:noFill/>
        </p:spPr>
        <p:txBody>
          <a:bodyPr lIns="0" tIns="792000" anchor="ctr" anchorCtr="0"/>
          <a:lstStyle>
            <a:lvl1pPr algn="ctr">
              <a:defRPr/>
            </a:lvl1pPr>
          </a:lstStyle>
          <a:p>
            <a:r>
              <a:rPr lang="en-US" dirty="0"/>
              <a:t>Click icon to add picture</a:t>
            </a:r>
          </a:p>
        </p:txBody>
      </p:sp>
      <p:sp>
        <p:nvSpPr>
          <p:cNvPr id="8" name="Rectangle 7">
            <a:extLst>
              <a:ext uri="{FF2B5EF4-FFF2-40B4-BE49-F238E27FC236}">
                <a16:creationId xmlns:a16="http://schemas.microsoft.com/office/drawing/2014/main" id="{16D90D66-BCB9-4229-A829-628874352AC0}"/>
              </a:ext>
            </a:extLst>
          </p:cNvPr>
          <p:cNvSpPr/>
          <p:nvPr/>
        </p:nvSpPr>
        <p:spPr>
          <a:xfrm>
            <a:off x="4804496" y="0"/>
            <a:ext cx="7387504" cy="6446520"/>
          </a:xfrm>
          <a:prstGeom prst="rect">
            <a:avLst/>
          </a:prstGeom>
          <a:solidFill>
            <a:schemeClr val="accent1">
              <a:lumMod val="7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D7110AB5-E047-427B-9192-3F2FCCB479A8}"/>
              </a:ext>
            </a:extLst>
          </p:cNvPr>
          <p:cNvSpPr/>
          <p:nvPr userDrawn="1"/>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488254"/>
            <a:ext cx="3517567" cy="1087974"/>
          </a:xfrm>
        </p:spPr>
        <p:txBody>
          <a:bodyPr anchor="b">
            <a:normAutofit/>
          </a:bodyPr>
          <a:lstStyle>
            <a:lvl1pPr>
              <a:lnSpc>
                <a:spcPct val="90000"/>
              </a:lnSpc>
              <a:defRPr sz="3600" b="0">
                <a:solidFill>
                  <a:schemeClr val="accent1">
                    <a:lumMod val="50000"/>
                  </a:schemeClr>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403625" y="2038720"/>
            <a:ext cx="3517567" cy="3311706"/>
          </a:xfrm>
        </p:spPr>
        <p:txBody>
          <a:bodyPr lIns="91440" rIns="91440">
            <a:normAutofit/>
          </a:bodyPr>
          <a:lstStyle>
            <a:lvl1pPr marL="216000" indent="-216000">
              <a:spcAft>
                <a:spcPts val="0"/>
              </a:spcAft>
              <a:buFont typeface="Wingdings" panose="05000000000000000000" pitchFamily="2" charset="2"/>
              <a:buChar char="§"/>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2" name="Date Placeholder 5">
            <a:extLst>
              <a:ext uri="{FF2B5EF4-FFF2-40B4-BE49-F238E27FC236}">
                <a16:creationId xmlns:a16="http://schemas.microsoft.com/office/drawing/2014/main" id="{00A2BA60-500D-4BD0-8C7F-2936FDDD1586}"/>
              </a:ext>
            </a:extLst>
          </p:cNvPr>
          <p:cNvSpPr>
            <a:spLocks noGrp="1"/>
          </p:cNvSpPr>
          <p:nvPr>
            <p:ph type="dt" sz="half" idx="10"/>
          </p:nvPr>
        </p:nvSpPr>
        <p:spPr>
          <a:xfrm>
            <a:off x="8218426" y="6446838"/>
            <a:ext cx="2584850" cy="365125"/>
          </a:xfrm>
        </p:spPr>
        <p:txBody>
          <a:bodyPr/>
          <a:lstStyle/>
          <a:p>
            <a:fld id="{BDC21FDE-FE3E-49D6-850C-A86F800C5302}" type="datetime1">
              <a:rPr lang="en-US" smtClean="0"/>
              <a:t>1/6/2022</a:t>
            </a:fld>
            <a:endParaRPr lang="en-US" dirty="0"/>
          </a:p>
        </p:txBody>
      </p:sp>
      <p:sp>
        <p:nvSpPr>
          <p:cNvPr id="13" name="Footer Placeholder 6">
            <a:extLst>
              <a:ext uri="{FF2B5EF4-FFF2-40B4-BE49-F238E27FC236}">
                <a16:creationId xmlns:a16="http://schemas.microsoft.com/office/drawing/2014/main" id="{371A0A82-5458-43A1-AD4C-A4FF7CD09F10}"/>
              </a:ext>
            </a:extLst>
          </p:cNvPr>
          <p:cNvSpPr>
            <a:spLocks noGrp="1"/>
          </p:cNvSpPr>
          <p:nvPr>
            <p:ph type="ftr" sz="quarter" idx="11"/>
          </p:nvPr>
        </p:nvSpPr>
        <p:spPr>
          <a:xfrm>
            <a:off x="643051" y="6446838"/>
            <a:ext cx="6818262" cy="365125"/>
          </a:xfrm>
        </p:spPr>
        <p:txBody>
          <a:bodyPr/>
          <a:lstStyle/>
          <a:p>
            <a:r>
              <a:rPr lang="en-GB"/>
              <a:t>Unit 1: Exploring Business</a:t>
            </a:r>
            <a:endParaRPr lang="en-US" dirty="0"/>
          </a:p>
        </p:txBody>
      </p:sp>
      <p:sp>
        <p:nvSpPr>
          <p:cNvPr id="14" name="Slide Number Placeholder 7">
            <a:extLst>
              <a:ext uri="{FF2B5EF4-FFF2-40B4-BE49-F238E27FC236}">
                <a16:creationId xmlns:a16="http://schemas.microsoft.com/office/drawing/2014/main" id="{2ABD9582-0263-41AF-B003-2E748948571F}"/>
              </a:ext>
            </a:extLst>
          </p:cNvPr>
          <p:cNvSpPr>
            <a:spLocks noGrp="1"/>
          </p:cNvSpPr>
          <p:nvPr>
            <p:ph type="sldNum" sz="quarter" idx="12"/>
          </p:nvPr>
        </p:nvSpPr>
        <p:spPr>
          <a:xfrm>
            <a:off x="10930596" y="6446838"/>
            <a:ext cx="617912" cy="365125"/>
          </a:xfrm>
        </p:spPr>
        <p:txBody>
          <a:bodyPr/>
          <a:lstStyle/>
          <a:p>
            <a:fld id="{3A98EE3D-8CD1-4C3F-BD1C-C98C9596463C}" type="slidenum">
              <a:rPr lang="en-US" smtClean="0"/>
              <a:t>‹#›</a:t>
            </a:fld>
            <a:endParaRPr lang="en-US" dirty="0"/>
          </a:p>
        </p:txBody>
      </p:sp>
      <p:sp>
        <p:nvSpPr>
          <p:cNvPr id="5" name="Picture Placeholder 4">
            <a:extLst>
              <a:ext uri="{FF2B5EF4-FFF2-40B4-BE49-F238E27FC236}">
                <a16:creationId xmlns:a16="http://schemas.microsoft.com/office/drawing/2014/main" id="{FF66DD5E-2E55-4BFB-8214-2B5C5051F287}"/>
              </a:ext>
            </a:extLst>
          </p:cNvPr>
          <p:cNvSpPr>
            <a:spLocks noGrp="1"/>
          </p:cNvSpPr>
          <p:nvPr>
            <p:ph type="pic" sz="quarter" idx="14"/>
          </p:nvPr>
        </p:nvSpPr>
        <p:spPr>
          <a:xfrm>
            <a:off x="5599113" y="1692275"/>
            <a:ext cx="6592887" cy="3190875"/>
          </a:xfrm>
          <a:solidFill>
            <a:schemeClr val="bg1">
              <a:lumMod val="85000"/>
              <a:alpha val="50000"/>
            </a:schemeClr>
          </a:solidFill>
        </p:spPr>
        <p:txBody>
          <a:bodyPr anchor="ctr" anchorCtr="0"/>
          <a:lstStyle>
            <a:lvl1pPr algn="ctr">
              <a:defRPr/>
            </a:lvl1pPr>
          </a:lstStyle>
          <a:p>
            <a:r>
              <a:rPr lang="en-US" dirty="0"/>
              <a:t>Click icon to add picture</a:t>
            </a:r>
            <a:endParaRPr lang="ru-RU" dirty="0"/>
          </a:p>
        </p:txBody>
      </p:sp>
      <p:cxnSp>
        <p:nvCxnSpPr>
          <p:cNvPr id="16" name="Straight Connector 15">
            <a:extLst>
              <a:ext uri="{FF2B5EF4-FFF2-40B4-BE49-F238E27FC236}">
                <a16:creationId xmlns:a16="http://schemas.microsoft.com/office/drawing/2014/main" id="{76A38BEF-96DA-4CBE-8464-985906D9F5F1}"/>
              </a:ext>
            </a:extLst>
          </p:cNvPr>
          <p:cNvCxnSpPr>
            <a:cxnSpLocks/>
          </p:cNvCxnSpPr>
          <p:nvPr userDrawn="1"/>
        </p:nvCxnSpPr>
        <p:spPr>
          <a:xfrm>
            <a:off x="723686" y="1767848"/>
            <a:ext cx="3291840" cy="0"/>
          </a:xfrm>
          <a:prstGeom prst="line">
            <a:avLst/>
          </a:prstGeom>
          <a:ln w="15875">
            <a:solidFill>
              <a:srgbClr val="26262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73945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2_Content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F262E62-E8FA-42DE-BC7E-BA73A13FCBFF}"/>
              </a:ext>
            </a:extLst>
          </p:cNvPr>
          <p:cNvSpPr>
            <a:spLocks noGrp="1"/>
          </p:cNvSpPr>
          <p:nvPr>
            <p:ph type="pic" sz="quarter" idx="15"/>
          </p:nvPr>
        </p:nvSpPr>
        <p:spPr>
          <a:xfrm>
            <a:off x="0" y="0"/>
            <a:ext cx="12193200" cy="6400800"/>
          </a:xfrm>
        </p:spPr>
        <p:txBody>
          <a:bodyPr anchor="ctr" anchorCtr="0"/>
          <a:lstStyle>
            <a:lvl1pPr algn="ctr">
              <a:defRPr/>
            </a:lvl1pPr>
          </a:lstStyle>
          <a:p>
            <a:r>
              <a:rPr lang="en-US" dirty="0"/>
              <a:t>Click icon to add picture</a:t>
            </a:r>
          </a:p>
        </p:txBody>
      </p:sp>
      <p:sp>
        <p:nvSpPr>
          <p:cNvPr id="5" name="Text Placeholder 4">
            <a:extLst>
              <a:ext uri="{FF2B5EF4-FFF2-40B4-BE49-F238E27FC236}">
                <a16:creationId xmlns:a16="http://schemas.microsoft.com/office/drawing/2014/main" id="{3B957EED-32E8-4384-BFBB-06742F30AA87}"/>
              </a:ext>
            </a:extLst>
          </p:cNvPr>
          <p:cNvSpPr>
            <a:spLocks noGrp="1"/>
          </p:cNvSpPr>
          <p:nvPr>
            <p:ph type="body" sz="quarter" idx="14" hasCustomPrompt="1"/>
          </p:nvPr>
        </p:nvSpPr>
        <p:spPr>
          <a:xfrm>
            <a:off x="5356422" y="5034909"/>
            <a:ext cx="6835291" cy="817251"/>
          </a:xfrm>
          <a:solidFill>
            <a:srgbClr val="262626"/>
          </a:solidFill>
        </p:spPr>
        <p:txBody>
          <a:bodyPr lIns="396000" tIns="0" anchor="ctr" anchorCtr="0">
            <a:normAutofit/>
          </a:bodyPr>
          <a:lstStyle>
            <a:lvl1pPr>
              <a:defRPr sz="2400">
                <a:solidFill>
                  <a:schemeClr val="accent1">
                    <a:lumMod val="40000"/>
                    <a:lumOff val="60000"/>
                  </a:schemeClr>
                </a:solidFill>
              </a:defRPr>
            </a:lvl1pPr>
            <a:lvl2pPr>
              <a:defRPr>
                <a:solidFill>
                  <a:schemeClr val="bg1"/>
                </a:solidFill>
              </a:defRPr>
            </a:lvl2pPr>
            <a:lvl3pPr>
              <a:defRPr>
                <a:solidFill>
                  <a:schemeClr val="bg1"/>
                </a:solidFill>
              </a:defRPr>
            </a:lvl3pPr>
            <a:lvl4pPr>
              <a:defRPr>
                <a:solidFill>
                  <a:schemeClr val="bg1"/>
                </a:solidFill>
              </a:defRPr>
            </a:lvl4pPr>
          </a:lstStyle>
          <a:p>
            <a:pPr lvl="0"/>
            <a:r>
              <a:rPr lang="en-US" dirty="0"/>
              <a:t>Subtitle</a:t>
            </a:r>
            <a:endParaRPr lang="ru-RU" dirty="0"/>
          </a:p>
        </p:txBody>
      </p:sp>
      <p:sp>
        <p:nvSpPr>
          <p:cNvPr id="15" name="Title 14">
            <a:extLst>
              <a:ext uri="{FF2B5EF4-FFF2-40B4-BE49-F238E27FC236}">
                <a16:creationId xmlns:a16="http://schemas.microsoft.com/office/drawing/2014/main" id="{23EC876B-6AD7-452A-94C9-45B89DA7D7D0}"/>
              </a:ext>
            </a:extLst>
          </p:cNvPr>
          <p:cNvSpPr>
            <a:spLocks noGrp="1"/>
          </p:cNvSpPr>
          <p:nvPr>
            <p:ph type="title" hasCustomPrompt="1"/>
          </p:nvPr>
        </p:nvSpPr>
        <p:spPr>
          <a:xfrm>
            <a:off x="5356143" y="3975295"/>
            <a:ext cx="6835858" cy="1089350"/>
          </a:xfrm>
          <a:custGeom>
            <a:avLst/>
            <a:gdLst>
              <a:gd name="connsiteX0" fmla="*/ 0 w 6906198"/>
              <a:gd name="connsiteY0" fmla="*/ 0 h 1089350"/>
              <a:gd name="connsiteX1" fmla="*/ 6906198 w 6906198"/>
              <a:gd name="connsiteY1" fmla="*/ 0 h 1089350"/>
              <a:gd name="connsiteX2" fmla="*/ 6906198 w 6906198"/>
              <a:gd name="connsiteY2" fmla="*/ 1089350 h 1089350"/>
              <a:gd name="connsiteX3" fmla="*/ 3805731 w 6906198"/>
              <a:gd name="connsiteY3" fmla="*/ 1089350 h 1089350"/>
              <a:gd name="connsiteX4" fmla="*/ 218470 w 6906198"/>
              <a:gd name="connsiteY4" fmla="*/ 1089350 h 1089350"/>
              <a:gd name="connsiteX5" fmla="*/ 0 w 6906198"/>
              <a:gd name="connsiteY5" fmla="*/ 1089350 h 108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06198" h="1089350">
                <a:moveTo>
                  <a:pt x="0" y="0"/>
                </a:moveTo>
                <a:lnTo>
                  <a:pt x="6906198" y="0"/>
                </a:lnTo>
                <a:lnTo>
                  <a:pt x="6906198" y="1089350"/>
                </a:lnTo>
                <a:lnTo>
                  <a:pt x="3805731" y="1089350"/>
                </a:lnTo>
                <a:lnTo>
                  <a:pt x="218470" y="1089350"/>
                </a:lnTo>
                <a:lnTo>
                  <a:pt x="0" y="1089350"/>
                </a:lnTo>
                <a:close/>
              </a:path>
            </a:pathLst>
          </a:custGeom>
          <a:solidFill>
            <a:srgbClr val="262626"/>
          </a:solidFill>
        </p:spPr>
        <p:txBody>
          <a:bodyPr wrap="square" lIns="396000" tIns="252000" anchor="t" anchorCtr="0">
            <a:noAutofit/>
          </a:bodyPr>
          <a:lstStyle>
            <a:lvl1pPr>
              <a:lnSpc>
                <a:spcPct val="90000"/>
              </a:lnSpc>
              <a:defRPr sz="3600" b="0">
                <a:solidFill>
                  <a:schemeClr val="bg1"/>
                </a:solidFill>
              </a:defRPr>
            </a:lvl1pPr>
          </a:lstStyle>
          <a:p>
            <a:r>
              <a:rPr lang="en-US" dirty="0"/>
              <a:t>First Lesson Summary</a:t>
            </a:r>
          </a:p>
        </p:txBody>
      </p:sp>
      <p:sp>
        <p:nvSpPr>
          <p:cNvPr id="11" name="Rectangle 10">
            <a:extLst>
              <a:ext uri="{FF2B5EF4-FFF2-40B4-BE49-F238E27FC236}">
                <a16:creationId xmlns:a16="http://schemas.microsoft.com/office/drawing/2014/main" id="{D7110AB5-E047-427B-9192-3F2FCCB479A8}"/>
              </a:ext>
            </a:extLst>
          </p:cNvPr>
          <p:cNvSpPr/>
          <p:nvPr userDrawn="1"/>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Text Placeholder 3"/>
          <p:cNvSpPr>
            <a:spLocks noGrp="1"/>
          </p:cNvSpPr>
          <p:nvPr>
            <p:ph type="body" sz="half" idx="2"/>
          </p:nvPr>
        </p:nvSpPr>
        <p:spPr>
          <a:xfrm>
            <a:off x="678635" y="0"/>
            <a:ext cx="3998873" cy="5852160"/>
          </a:xfrm>
          <a:solidFill>
            <a:srgbClr val="262626"/>
          </a:solidFill>
        </p:spPr>
        <p:txBody>
          <a:bodyPr lIns="360000" tIns="46800" rIns="360000" anchor="ctr" anchorCtr="0">
            <a:normAutofit/>
          </a:bodyPr>
          <a:lstStyle>
            <a:lvl1pPr marL="0" indent="0">
              <a:buNone/>
              <a:defRPr lang="en-US" dirty="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2" name="Date Placeholder 5">
            <a:extLst>
              <a:ext uri="{FF2B5EF4-FFF2-40B4-BE49-F238E27FC236}">
                <a16:creationId xmlns:a16="http://schemas.microsoft.com/office/drawing/2014/main" id="{00A2BA60-500D-4BD0-8C7F-2936FDDD1586}"/>
              </a:ext>
            </a:extLst>
          </p:cNvPr>
          <p:cNvSpPr>
            <a:spLocks noGrp="1"/>
          </p:cNvSpPr>
          <p:nvPr>
            <p:ph type="dt" sz="half" idx="10"/>
          </p:nvPr>
        </p:nvSpPr>
        <p:spPr>
          <a:xfrm>
            <a:off x="8218426" y="6446838"/>
            <a:ext cx="2584850" cy="365125"/>
          </a:xfrm>
        </p:spPr>
        <p:txBody>
          <a:bodyPr/>
          <a:lstStyle/>
          <a:p>
            <a:fld id="{5F586CD3-D7F6-4E5C-8181-361C83F77AE8}" type="datetime1">
              <a:rPr lang="en-US" smtClean="0"/>
              <a:t>1/6/2022</a:t>
            </a:fld>
            <a:endParaRPr lang="en-US" dirty="0"/>
          </a:p>
        </p:txBody>
      </p:sp>
      <p:sp>
        <p:nvSpPr>
          <p:cNvPr id="13" name="Footer Placeholder 6">
            <a:extLst>
              <a:ext uri="{FF2B5EF4-FFF2-40B4-BE49-F238E27FC236}">
                <a16:creationId xmlns:a16="http://schemas.microsoft.com/office/drawing/2014/main" id="{371A0A82-5458-43A1-AD4C-A4FF7CD09F10}"/>
              </a:ext>
            </a:extLst>
          </p:cNvPr>
          <p:cNvSpPr>
            <a:spLocks noGrp="1"/>
          </p:cNvSpPr>
          <p:nvPr>
            <p:ph type="ftr" sz="quarter" idx="11"/>
          </p:nvPr>
        </p:nvSpPr>
        <p:spPr>
          <a:xfrm>
            <a:off x="643051" y="6446838"/>
            <a:ext cx="6818262" cy="365125"/>
          </a:xfrm>
        </p:spPr>
        <p:txBody>
          <a:bodyPr/>
          <a:lstStyle/>
          <a:p>
            <a:r>
              <a:rPr lang="en-GB"/>
              <a:t>Unit 1: Exploring Business</a:t>
            </a:r>
            <a:endParaRPr lang="en-US" dirty="0"/>
          </a:p>
        </p:txBody>
      </p:sp>
      <p:sp>
        <p:nvSpPr>
          <p:cNvPr id="14" name="Slide Number Placeholder 7">
            <a:extLst>
              <a:ext uri="{FF2B5EF4-FFF2-40B4-BE49-F238E27FC236}">
                <a16:creationId xmlns:a16="http://schemas.microsoft.com/office/drawing/2014/main" id="{2ABD9582-0263-41AF-B003-2E748948571F}"/>
              </a:ext>
            </a:extLst>
          </p:cNvPr>
          <p:cNvSpPr>
            <a:spLocks noGrp="1"/>
          </p:cNvSpPr>
          <p:nvPr>
            <p:ph type="sldNum" sz="quarter" idx="12"/>
          </p:nvPr>
        </p:nvSpPr>
        <p:spPr>
          <a:xfrm>
            <a:off x="10930596" y="6446838"/>
            <a:ext cx="617912" cy="365125"/>
          </a:xfrm>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994120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chemeClr val="accent1">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fld id="{7B79E340-0754-4B84-88E6-B615FB55D64D}" type="datetime1">
              <a:rPr lang="en-US" smtClean="0"/>
              <a:t>1/6/2022</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r>
              <a:rPr lang="en-GB"/>
              <a:t>Unit 1: Exploring Business</a:t>
            </a:r>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192319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userDrawn="1"/>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0C50CA8E-4301-4C90-995C-AB6DC01301D7}" type="datetime1">
              <a:rPr lang="en-US" smtClean="0"/>
              <a:t>1/6/2022</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r>
              <a:rPr lang="en-GB"/>
              <a:t>Unit 1: Exploring Business</a:t>
            </a:r>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408313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1DF7B47F-D0A6-4A90-A99E-B94ADBB8CF5D}" type="datetime1">
              <a:rPr lang="en-US" smtClean="0"/>
              <a:t>1/6/2022</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r>
              <a:rPr lang="en-GB"/>
              <a:t>Unit 1: Exploring Business</a:t>
            </a:r>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7081603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hree Content">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F75E64B8-91E6-458E-B1CE-6306F57BD49E}" type="datetime1">
              <a:rPr lang="en-US" smtClean="0"/>
              <a:t>1/6/2022</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r>
              <a:rPr lang="en-GB"/>
              <a:t>Unit 1: Exploring Business</a:t>
            </a:r>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
        <p:nvSpPr>
          <p:cNvPr id="12" name="Picture Placeholder 5">
            <a:extLst>
              <a:ext uri="{FF2B5EF4-FFF2-40B4-BE49-F238E27FC236}">
                <a16:creationId xmlns:a16="http://schemas.microsoft.com/office/drawing/2014/main" id="{7BF857FE-9EDF-40AC-A282-858EC0C2C6A7}"/>
              </a:ext>
            </a:extLst>
          </p:cNvPr>
          <p:cNvSpPr>
            <a:spLocks noGrp="1"/>
          </p:cNvSpPr>
          <p:nvPr>
            <p:ph type="pic" sz="quarter" idx="13"/>
          </p:nvPr>
        </p:nvSpPr>
        <p:spPr>
          <a:xfrm>
            <a:off x="0" y="0"/>
            <a:ext cx="12192000" cy="6408000"/>
          </a:xfrm>
        </p:spPr>
        <p:txBody>
          <a:bodyPr anchor="ctr" anchorCtr="0">
            <a:normAutofit/>
          </a:bodyPr>
          <a:lstStyle>
            <a:lvl1pPr algn="ctr">
              <a:defRPr sz="1600"/>
            </a:lvl1pPr>
          </a:lstStyle>
          <a:p>
            <a:r>
              <a:rPr lang="en-US" dirty="0"/>
              <a:t>Click icon to add picture</a:t>
            </a:r>
            <a:endParaRPr lang="ru-RU" dirty="0"/>
          </a:p>
        </p:txBody>
      </p:sp>
      <p:sp>
        <p:nvSpPr>
          <p:cNvPr id="13" name="Title 7">
            <a:extLst>
              <a:ext uri="{FF2B5EF4-FFF2-40B4-BE49-F238E27FC236}">
                <a16:creationId xmlns:a16="http://schemas.microsoft.com/office/drawing/2014/main" id="{8BBD3378-DD0B-4070-88AA-07DEEA1B7A80}"/>
              </a:ext>
            </a:extLst>
          </p:cNvPr>
          <p:cNvSpPr>
            <a:spLocks noGrp="1"/>
          </p:cNvSpPr>
          <p:nvPr>
            <p:ph type="title"/>
          </p:nvPr>
        </p:nvSpPr>
        <p:spPr>
          <a:xfrm>
            <a:off x="0" y="0"/>
            <a:ext cx="12192000" cy="1296537"/>
          </a:xfrm>
          <a:solidFill>
            <a:schemeClr val="accent1">
              <a:lumMod val="40000"/>
              <a:lumOff val="60000"/>
              <a:alpha val="50000"/>
            </a:schemeClr>
          </a:solidFill>
        </p:spPr>
        <p:txBody>
          <a:bodyPr lIns="720000" tIns="108000" anchor="ctr" anchorCtr="0">
            <a:normAutofit/>
          </a:bodyPr>
          <a:lstStyle>
            <a:lvl1pPr>
              <a:defRPr sz="3600"/>
            </a:lvl1pPr>
          </a:lstStyle>
          <a:p>
            <a:r>
              <a:rPr lang="en-US"/>
              <a:t>Click to edit Master title style</a:t>
            </a:r>
            <a:endParaRPr lang="en-US" dirty="0"/>
          </a:p>
        </p:txBody>
      </p:sp>
      <p:sp>
        <p:nvSpPr>
          <p:cNvPr id="14" name="Content Placeholder 2">
            <a:extLst>
              <a:ext uri="{FF2B5EF4-FFF2-40B4-BE49-F238E27FC236}">
                <a16:creationId xmlns:a16="http://schemas.microsoft.com/office/drawing/2014/main" id="{B8349DBD-05C9-497A-BAB7-08CE307FB98A}"/>
              </a:ext>
            </a:extLst>
          </p:cNvPr>
          <p:cNvSpPr>
            <a:spLocks noGrp="1"/>
          </p:cNvSpPr>
          <p:nvPr>
            <p:ph sz="half" idx="1"/>
          </p:nvPr>
        </p:nvSpPr>
        <p:spPr>
          <a:xfrm>
            <a:off x="744355" y="1812759"/>
            <a:ext cx="4954159" cy="374819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Content Placeholder 3">
            <a:extLst>
              <a:ext uri="{FF2B5EF4-FFF2-40B4-BE49-F238E27FC236}">
                <a16:creationId xmlns:a16="http://schemas.microsoft.com/office/drawing/2014/main" id="{2F227ADD-898B-46CB-92A8-AC4962D20811}"/>
              </a:ext>
            </a:extLst>
          </p:cNvPr>
          <p:cNvSpPr>
            <a:spLocks noGrp="1"/>
          </p:cNvSpPr>
          <p:nvPr>
            <p:ph sz="half" idx="2"/>
          </p:nvPr>
        </p:nvSpPr>
        <p:spPr>
          <a:xfrm>
            <a:off x="6499901" y="1812759"/>
            <a:ext cx="4954159" cy="374819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6" name="Straight Connector 15">
            <a:extLst>
              <a:ext uri="{FF2B5EF4-FFF2-40B4-BE49-F238E27FC236}">
                <a16:creationId xmlns:a16="http://schemas.microsoft.com/office/drawing/2014/main" id="{8B0AF26B-41C3-4BBB-A8E9-8EAB965C6D7A}"/>
              </a:ext>
            </a:extLst>
          </p:cNvPr>
          <p:cNvCxnSpPr/>
          <p:nvPr userDrawn="1"/>
        </p:nvCxnSpPr>
        <p:spPr>
          <a:xfrm>
            <a:off x="-600" y="1283417"/>
            <a:ext cx="1219320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67897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Picture with Content">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67F9100D-B79D-4AB1-9E66-CC7502009C75}" type="datetime1">
              <a:rPr lang="en-US" smtClean="0"/>
              <a:t>1/6/2022</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r>
              <a:rPr lang="en-GB"/>
              <a:t>Unit 1: Exploring Business</a:t>
            </a:r>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
        <p:nvSpPr>
          <p:cNvPr id="12" name="Picture Placeholder 5">
            <a:extLst>
              <a:ext uri="{FF2B5EF4-FFF2-40B4-BE49-F238E27FC236}">
                <a16:creationId xmlns:a16="http://schemas.microsoft.com/office/drawing/2014/main" id="{7BF857FE-9EDF-40AC-A282-858EC0C2C6A7}"/>
              </a:ext>
            </a:extLst>
          </p:cNvPr>
          <p:cNvSpPr>
            <a:spLocks noGrp="1"/>
          </p:cNvSpPr>
          <p:nvPr>
            <p:ph type="pic" sz="quarter" idx="13"/>
          </p:nvPr>
        </p:nvSpPr>
        <p:spPr>
          <a:xfrm>
            <a:off x="0" y="0"/>
            <a:ext cx="12192000" cy="6408000"/>
          </a:xfrm>
        </p:spPr>
        <p:txBody>
          <a:bodyPr anchor="ctr" anchorCtr="0">
            <a:normAutofit/>
          </a:bodyPr>
          <a:lstStyle>
            <a:lvl1pPr algn="ctr">
              <a:defRPr sz="1600"/>
            </a:lvl1pPr>
          </a:lstStyle>
          <a:p>
            <a:r>
              <a:rPr lang="en-US" dirty="0"/>
              <a:t>Click icon to add picture</a:t>
            </a:r>
            <a:endParaRPr lang="ru-RU" dirty="0"/>
          </a:p>
        </p:txBody>
      </p:sp>
      <p:sp>
        <p:nvSpPr>
          <p:cNvPr id="13" name="Title 7">
            <a:extLst>
              <a:ext uri="{FF2B5EF4-FFF2-40B4-BE49-F238E27FC236}">
                <a16:creationId xmlns:a16="http://schemas.microsoft.com/office/drawing/2014/main" id="{8BBD3378-DD0B-4070-88AA-07DEEA1B7A80}"/>
              </a:ext>
            </a:extLst>
          </p:cNvPr>
          <p:cNvSpPr>
            <a:spLocks noGrp="1"/>
          </p:cNvSpPr>
          <p:nvPr>
            <p:ph type="title"/>
          </p:nvPr>
        </p:nvSpPr>
        <p:spPr>
          <a:xfrm>
            <a:off x="0" y="0"/>
            <a:ext cx="12192000" cy="1296537"/>
          </a:xfrm>
          <a:solidFill>
            <a:schemeClr val="accent1">
              <a:lumMod val="40000"/>
              <a:lumOff val="60000"/>
              <a:alpha val="50000"/>
            </a:schemeClr>
          </a:solidFill>
        </p:spPr>
        <p:txBody>
          <a:bodyPr lIns="684000" tIns="108000" anchor="ctr" anchorCtr="0">
            <a:normAutofit/>
          </a:bodyPr>
          <a:lstStyle>
            <a:lvl1pPr>
              <a:defRPr sz="3600"/>
            </a:lvl1pPr>
          </a:lstStyle>
          <a:p>
            <a:r>
              <a:rPr lang="en-US"/>
              <a:t>Click to edit Master title style</a:t>
            </a:r>
            <a:endParaRPr lang="en-US" dirty="0"/>
          </a:p>
        </p:txBody>
      </p:sp>
      <p:sp>
        <p:nvSpPr>
          <p:cNvPr id="14" name="Content Placeholder 2">
            <a:extLst>
              <a:ext uri="{FF2B5EF4-FFF2-40B4-BE49-F238E27FC236}">
                <a16:creationId xmlns:a16="http://schemas.microsoft.com/office/drawing/2014/main" id="{B8349DBD-05C9-497A-BAB7-08CE307FB98A}"/>
              </a:ext>
            </a:extLst>
          </p:cNvPr>
          <p:cNvSpPr>
            <a:spLocks noGrp="1"/>
          </p:cNvSpPr>
          <p:nvPr>
            <p:ph sz="half" idx="1"/>
          </p:nvPr>
        </p:nvSpPr>
        <p:spPr>
          <a:xfrm>
            <a:off x="747981" y="1812759"/>
            <a:ext cx="10905457" cy="408841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6" name="Straight Connector 15">
            <a:extLst>
              <a:ext uri="{FF2B5EF4-FFF2-40B4-BE49-F238E27FC236}">
                <a16:creationId xmlns:a16="http://schemas.microsoft.com/office/drawing/2014/main" id="{8B0AF26B-41C3-4BBB-A8E9-8EAB965C6D7A}"/>
              </a:ext>
            </a:extLst>
          </p:cNvPr>
          <p:cNvCxnSpPr/>
          <p:nvPr userDrawn="1"/>
        </p:nvCxnSpPr>
        <p:spPr>
          <a:xfrm>
            <a:off x="-600" y="1283417"/>
            <a:ext cx="1219320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4329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_1">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EC21F8EC-6CCD-434E-925E-0A9FF574DA19}"/>
              </a:ext>
            </a:extLst>
          </p:cNvPr>
          <p:cNvSpPr>
            <a:spLocks noGrp="1"/>
          </p:cNvSpPr>
          <p:nvPr>
            <p:ph type="pic" sz="quarter" idx="13"/>
          </p:nvPr>
        </p:nvSpPr>
        <p:spPr>
          <a:xfrm>
            <a:off x="0" y="1907362"/>
            <a:ext cx="12192000" cy="4493433"/>
          </a:xfrm>
        </p:spPr>
        <p:txBody>
          <a:bodyPr anchor="ctr" anchorCtr="0"/>
          <a:lstStyle>
            <a:lvl1pPr algn="ctr">
              <a:defRPr/>
            </a:lvl1pPr>
          </a:lstStyle>
          <a:p>
            <a:r>
              <a:rPr lang="en-US" dirty="0"/>
              <a:t>Click icon to add picture</a:t>
            </a:r>
          </a:p>
        </p:txBody>
      </p:sp>
      <p:sp>
        <p:nvSpPr>
          <p:cNvPr id="8" name="Title 7"/>
          <p:cNvSpPr>
            <a:spLocks noGrp="1"/>
          </p:cNvSpPr>
          <p:nvPr>
            <p:ph type="title"/>
          </p:nvPr>
        </p:nvSpPr>
        <p:spPr>
          <a:xfrm>
            <a:off x="1097280" y="230332"/>
            <a:ext cx="10058400" cy="1450757"/>
          </a:xfrm>
        </p:spPr>
        <p:txBody>
          <a:bodyPr/>
          <a:lstStyle/>
          <a:p>
            <a:r>
              <a:rPr lang="en-US"/>
              <a:t>Click to edit Master title style</a:t>
            </a:r>
            <a:endParaRPr lang="en-US" dirty="0"/>
          </a:p>
        </p:txBody>
      </p:sp>
      <p:sp>
        <p:nvSpPr>
          <p:cNvPr id="4" name="Content Placeholder 3"/>
          <p:cNvSpPr>
            <a:spLocks noGrp="1"/>
          </p:cNvSpPr>
          <p:nvPr>
            <p:ph sz="half" idx="2"/>
          </p:nvPr>
        </p:nvSpPr>
        <p:spPr>
          <a:xfrm>
            <a:off x="1097280" y="2464540"/>
            <a:ext cx="10058400" cy="374819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6FD9B551-F377-4402-8026-7E50E127D003}" type="datetime1">
              <a:rPr lang="en-US" smtClean="0"/>
              <a:t>1/6/2022</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r>
              <a:rPr lang="en-GB"/>
              <a:t>Unit 1: Exploring Business</a:t>
            </a:r>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cxnSp>
        <p:nvCxnSpPr>
          <p:cNvPr id="5" name="Straight Connector 4">
            <a:extLst>
              <a:ext uri="{FF2B5EF4-FFF2-40B4-BE49-F238E27FC236}">
                <a16:creationId xmlns:a16="http://schemas.microsoft.com/office/drawing/2014/main" id="{18DEBF4F-95EE-485E-BCD1-56682C51B641}"/>
              </a:ext>
            </a:extLst>
          </p:cNvPr>
          <p:cNvCxnSpPr/>
          <p:nvPr userDrawn="1"/>
        </p:nvCxnSpPr>
        <p:spPr>
          <a:xfrm>
            <a:off x="0" y="1900553"/>
            <a:ext cx="12192000" cy="0"/>
          </a:xfrm>
          <a:prstGeom prst="line">
            <a:avLst/>
          </a:prstGeom>
          <a:ln>
            <a:solidFill>
              <a:srgbClr val="26262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13168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Two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F8047FAD-9FC4-4680-AD77-2780CAE422E8}" type="datetime1">
              <a:rPr lang="en-US" smtClean="0"/>
              <a:t>1/6/2022</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r>
              <a:rPr lang="en-GB"/>
              <a:t>Unit 1: Exploring Business</a:t>
            </a:r>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
        <p:nvSpPr>
          <p:cNvPr id="6" name="Picture Placeholder 5">
            <a:extLst>
              <a:ext uri="{FF2B5EF4-FFF2-40B4-BE49-F238E27FC236}">
                <a16:creationId xmlns:a16="http://schemas.microsoft.com/office/drawing/2014/main" id="{C85C68E9-6B5E-46D9-AAB7-BE93B1378B84}"/>
              </a:ext>
            </a:extLst>
          </p:cNvPr>
          <p:cNvSpPr>
            <a:spLocks noGrp="1"/>
          </p:cNvSpPr>
          <p:nvPr>
            <p:ph type="pic" sz="quarter" idx="13"/>
          </p:nvPr>
        </p:nvSpPr>
        <p:spPr>
          <a:xfrm>
            <a:off x="0" y="1907362"/>
            <a:ext cx="12192000" cy="4493433"/>
          </a:xfrm>
        </p:spPr>
        <p:txBody>
          <a:bodyPr anchor="ctr" anchorCtr="0"/>
          <a:lstStyle>
            <a:lvl1pPr algn="ctr">
              <a:defRPr/>
            </a:lvl1pPr>
          </a:lstStyle>
          <a:p>
            <a:r>
              <a:rPr lang="en-US" dirty="0"/>
              <a:t>Click icon to add picture</a:t>
            </a:r>
          </a:p>
        </p:txBody>
      </p:sp>
      <p:sp>
        <p:nvSpPr>
          <p:cNvPr id="7" name="Title 7">
            <a:extLst>
              <a:ext uri="{FF2B5EF4-FFF2-40B4-BE49-F238E27FC236}">
                <a16:creationId xmlns:a16="http://schemas.microsoft.com/office/drawing/2014/main" id="{7DEE74D2-9B60-4DE8-9A31-91D3CBA8DC64}"/>
              </a:ext>
            </a:extLst>
          </p:cNvPr>
          <p:cNvSpPr>
            <a:spLocks noGrp="1"/>
          </p:cNvSpPr>
          <p:nvPr>
            <p:ph type="title"/>
          </p:nvPr>
        </p:nvSpPr>
        <p:spPr>
          <a:xfrm>
            <a:off x="1097280" y="230332"/>
            <a:ext cx="10058400" cy="1450757"/>
          </a:xfrm>
        </p:spPr>
        <p:txBody>
          <a:bodyPr/>
          <a:lstStyle/>
          <a:p>
            <a:r>
              <a:rPr lang="en-US"/>
              <a:t>Click to edit Master title style</a:t>
            </a:r>
            <a:endParaRPr lang="en-US" dirty="0"/>
          </a:p>
        </p:txBody>
      </p:sp>
      <p:sp>
        <p:nvSpPr>
          <p:cNvPr id="8" name="Content Placeholder 3">
            <a:extLst>
              <a:ext uri="{FF2B5EF4-FFF2-40B4-BE49-F238E27FC236}">
                <a16:creationId xmlns:a16="http://schemas.microsoft.com/office/drawing/2014/main" id="{390A09A4-2667-45F1-9F4E-37A50F1F58BA}"/>
              </a:ext>
            </a:extLst>
          </p:cNvPr>
          <p:cNvSpPr>
            <a:spLocks noGrp="1"/>
          </p:cNvSpPr>
          <p:nvPr>
            <p:ph sz="half" idx="2"/>
          </p:nvPr>
        </p:nvSpPr>
        <p:spPr>
          <a:xfrm>
            <a:off x="1080347" y="2346008"/>
            <a:ext cx="10058400" cy="3748194"/>
          </a:xfrm>
        </p:spPr>
        <p:txBody>
          <a:bodyPr numCol="2" spcCol="540000">
            <a:normAutofit/>
          </a:bodyPr>
          <a:lstStyle>
            <a:lvl1pPr>
              <a:defRPr sz="1600"/>
            </a:lvl1pPr>
            <a:lvl2pPr>
              <a:defRPr sz="1600"/>
            </a:lvl2pPr>
            <a:lvl3pPr>
              <a:defRPr sz="1600"/>
            </a:lvl3pPr>
            <a:lvl4pPr>
              <a:defRPr sz="1600"/>
            </a:lvl4pPr>
            <a:lvl5pPr>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9" name="Straight Connector 8">
            <a:extLst>
              <a:ext uri="{FF2B5EF4-FFF2-40B4-BE49-F238E27FC236}">
                <a16:creationId xmlns:a16="http://schemas.microsoft.com/office/drawing/2014/main" id="{CA14E254-0C82-4865-9922-29444D17B571}"/>
              </a:ext>
            </a:extLst>
          </p:cNvPr>
          <p:cNvCxnSpPr/>
          <p:nvPr userDrawn="1"/>
        </p:nvCxnSpPr>
        <p:spPr>
          <a:xfrm>
            <a:off x="0" y="1900553"/>
            <a:ext cx="12192000" cy="0"/>
          </a:xfrm>
          <a:prstGeom prst="line">
            <a:avLst/>
          </a:prstGeom>
          <a:ln>
            <a:solidFill>
              <a:srgbClr val="26262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10688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E460BFFE-AEEE-4792-970B-5FF73D352638}" type="datetime1">
              <a:rPr lang="en-US" smtClean="0"/>
              <a:t>1/6/2022</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r>
              <a:rPr lang="en-GB"/>
              <a:t>Unit 1: Exploring Business</a:t>
            </a:r>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9218446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C6D2F2AA-7184-45FC-A9A1-B4E310EF155F}" type="datetime1">
              <a:rPr lang="en-US" smtClean="0"/>
              <a:t>1/6/2022</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r>
              <a:rPr lang="en-GB"/>
              <a:t>Unit 1: Exploring Business</a:t>
            </a:r>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6201750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900">
                <a:solidFill>
                  <a:srgbClr val="FFFFFF"/>
                </a:solidFill>
              </a:defRPr>
            </a:lvl1pPr>
          </a:lstStyle>
          <a:p>
            <a:fld id="{D1C05D02-FA6E-4EF8-8DAC-289C07A6B7D1}" type="datetime1">
              <a:rPr lang="en-US" smtClean="0"/>
              <a:t>1/6/2022</a:t>
            </a:fld>
            <a:endParaRPr lang="en-US" dirty="0"/>
          </a:p>
        </p:txBody>
      </p:sp>
      <p:sp>
        <p:nvSpPr>
          <p:cNvPr id="5" name="Footer Placeholder 4"/>
          <p:cNvSpPr>
            <a:spLocks noGrp="1"/>
          </p:cNvSpPr>
          <p:nvPr>
            <p:ph type="ftr" sz="quarter" idx="3"/>
          </p:nvPr>
        </p:nvSpPr>
        <p:spPr>
          <a:xfrm>
            <a:off x="643051" y="6446838"/>
            <a:ext cx="6818262" cy="365125"/>
          </a:xfrm>
          <a:prstGeom prst="rect">
            <a:avLst/>
          </a:prstGeom>
        </p:spPr>
        <p:txBody>
          <a:bodyPr vert="horz" lIns="91440" tIns="45720" rIns="91440" bIns="45720" rtlCol="0" anchor="ctr"/>
          <a:lstStyle>
            <a:lvl1pPr algn="l">
              <a:defRPr sz="900" cap="all" baseline="0">
                <a:solidFill>
                  <a:schemeClr val="accent1">
                    <a:lumMod val="40000"/>
                    <a:lumOff val="60000"/>
                  </a:schemeClr>
                </a:solidFill>
              </a:defRPr>
            </a:lvl1pPr>
          </a:lstStyle>
          <a:p>
            <a:r>
              <a:rPr lang="en-GB"/>
              <a:t>Unit 1: Exploring Business</a:t>
            </a:r>
            <a:endParaRPr lang="en-US" dirty="0"/>
          </a:p>
        </p:txBody>
      </p:sp>
      <p:sp>
        <p:nvSpPr>
          <p:cNvPr id="6" name="Slide Number Placeholder 5"/>
          <p:cNvSpPr>
            <a:spLocks noGrp="1"/>
          </p:cNvSpPr>
          <p:nvPr>
            <p:ph type="sldNum" sz="quarter" idx="4"/>
          </p:nvPr>
        </p:nvSpPr>
        <p:spPr>
          <a:xfrm>
            <a:off x="10930596" y="6446838"/>
            <a:ext cx="617912" cy="365125"/>
          </a:xfrm>
          <a:prstGeom prst="rect">
            <a:avLst/>
          </a:prstGeom>
        </p:spPr>
        <p:txBody>
          <a:bodyPr vert="horz" lIns="91440" tIns="45720" rIns="91440" bIns="45720" rtlCol="0" anchor="ctr"/>
          <a:lstStyle>
            <a:lvl1pPr algn="r">
              <a:defRPr sz="1050">
                <a:solidFill>
                  <a:srgbClr val="FFFFFF"/>
                </a:solidFill>
              </a:defRPr>
            </a:lvl1pPr>
          </a:lstStyle>
          <a:p>
            <a:fld id="{3A98EE3D-8CD1-4C3F-BD1C-C98C9596463C}" type="slidenum">
              <a:rPr lang="en-US" smtClean="0"/>
              <a:pPr/>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232827"/>
      </p:ext>
    </p:extLst>
  </p:cSld>
  <p:clrMap bg1="lt1" tx1="dk1" bg2="lt2" tx2="dk2" accent1="accent1" accent2="accent2" accent3="accent3" accent4="accent4" accent5="accent5" accent6="accent6" hlink="hlink" folHlink="folHlink"/>
  <p:sldLayoutIdLst>
    <p:sldLayoutId id="2147483714" r:id="rId1"/>
    <p:sldLayoutId id="2147483734" r:id="rId2"/>
    <p:sldLayoutId id="2147483728" r:id="rId3"/>
    <p:sldLayoutId id="2147483740" r:id="rId4"/>
    <p:sldLayoutId id="2147483741" r:id="rId5"/>
    <p:sldLayoutId id="2147483735" r:id="rId6"/>
    <p:sldLayoutId id="2147483738" r:id="rId7"/>
    <p:sldLayoutId id="2147483730" r:id="rId8"/>
    <p:sldLayoutId id="2147483731" r:id="rId9"/>
    <p:sldLayoutId id="2147483732" r:id="rId10"/>
    <p:sldLayoutId id="2147483736" r:id="rId11"/>
    <p:sldLayoutId id="2147483737" r:id="rId12"/>
    <p:sldLayoutId id="2147483733" r:id="rId13"/>
  </p:sldLayoutIdLst>
  <p:hf hdr="0" dt="0"/>
  <p:txStyles>
    <p:titleStyle>
      <a:lvl1pPr algn="l" defTabSz="914400" rtl="0" eaLnBrk="1" latinLnBrk="0" hangingPunct="1">
        <a:lnSpc>
          <a:spcPct val="90000"/>
        </a:lnSpc>
        <a:spcBef>
          <a:spcPct val="0"/>
        </a:spcBef>
        <a:buNone/>
        <a:defRPr sz="36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1.xml"/><Relationship Id="rId1" Type="http://schemas.openxmlformats.org/officeDocument/2006/relationships/slideLayout" Target="../slideLayouts/slideLayout5.xml"/><Relationship Id="rId5" Type="http://schemas.openxmlformats.org/officeDocument/2006/relationships/image" Target="../media/image20.png"/><Relationship Id="rId4" Type="http://schemas.openxmlformats.org/officeDocument/2006/relationships/image" Target="../media/image14.png"/></Relationships>
</file>

<file path=ppt/slides/_rels/slide5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4.xml"/><Relationship Id="rId1" Type="http://schemas.openxmlformats.org/officeDocument/2006/relationships/slideLayout" Target="../slideLayouts/slideLayout5.xml"/><Relationship Id="rId4" Type="http://schemas.openxmlformats.org/officeDocument/2006/relationships/image" Target="../media/image22.pn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7.xm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1.xml"/><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8.xml"/><Relationship Id="rId1" Type="http://schemas.openxmlformats.org/officeDocument/2006/relationships/slideLayout" Target="../slideLayouts/slideLayout5.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7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9.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17">
            <a:extLst>
              <a:ext uri="{FF2B5EF4-FFF2-40B4-BE49-F238E27FC236}">
                <a16:creationId xmlns:a16="http://schemas.microsoft.com/office/drawing/2014/main" id="{0B4FB531-34DA-4777-9BD5-5B885DC38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15076"/>
            <a:ext cx="12188952" cy="1942924"/>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AB512D56-3115-4658-A559-1918ADBF37B8}"/>
              </a:ext>
            </a:extLst>
          </p:cNvPr>
          <p:cNvSpPr>
            <a:spLocks noGrp="1"/>
          </p:cNvSpPr>
          <p:nvPr>
            <p:ph type="ctrTitle"/>
          </p:nvPr>
        </p:nvSpPr>
        <p:spPr>
          <a:xfrm>
            <a:off x="828675" y="5120639"/>
            <a:ext cx="7137263" cy="1280161"/>
          </a:xfrm>
        </p:spPr>
        <p:txBody>
          <a:bodyPr anchor="ctr">
            <a:normAutofit/>
          </a:bodyPr>
          <a:lstStyle/>
          <a:p>
            <a:pPr algn="r"/>
            <a:r>
              <a:rPr lang="en-US" sz="4800" dirty="0">
                <a:solidFill>
                  <a:srgbClr val="FFFFFF"/>
                </a:solidFill>
              </a:rPr>
              <a:t>Unit 1: Exploring Business</a:t>
            </a:r>
          </a:p>
        </p:txBody>
      </p:sp>
      <p:cxnSp>
        <p:nvCxnSpPr>
          <p:cNvPr id="25" name="Straight Connector 19">
            <a:extLst>
              <a:ext uri="{FF2B5EF4-FFF2-40B4-BE49-F238E27FC236}">
                <a16:creationId xmlns:a16="http://schemas.microsoft.com/office/drawing/2014/main" id="{D5B557D3-D7B4-404B-84A1-9BD182BE5B0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7532813" y="5760720"/>
            <a:ext cx="118872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1889" y="82265"/>
            <a:ext cx="10168188" cy="5084094"/>
          </a:xfrm>
          <a:prstGeom prst="rect">
            <a:avLst/>
          </a:prstGeom>
        </p:spPr>
      </p:pic>
      <p:sp>
        <p:nvSpPr>
          <p:cNvPr id="6" name="Subtitle 5">
            <a:extLst>
              <a:ext uri="{FF2B5EF4-FFF2-40B4-BE49-F238E27FC236}">
                <a16:creationId xmlns:a16="http://schemas.microsoft.com/office/drawing/2014/main" id="{CBA42CA9-48FF-4D39-87E8-604B542BFFD0}"/>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3340685843"/>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10</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p:txBody>
          <a:bodyPr/>
          <a:lstStyle/>
          <a:p>
            <a:r>
              <a:rPr lang="en-GB" b="1" u="sng" dirty="0">
                <a:solidFill>
                  <a:schemeClr val="tx1"/>
                </a:solidFill>
              </a:rPr>
              <a:t>Public</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0" indent="0">
              <a:buNone/>
            </a:pPr>
            <a:r>
              <a:rPr lang="en-GB" sz="3600" dirty="0"/>
              <a:t>Public businesses which are identified as belonging to the public section are owned by the government or subsequently bought by the government from the private sector for investment or to save them from financial ruin, such as Northern Rock and the Royal Bank of Scotland. As the government is then liable for the success or failure of the business, they are less likely to take risks than businesses in the private sector because they aim to benefit the public. </a:t>
            </a:r>
          </a:p>
        </p:txBody>
      </p:sp>
    </p:spTree>
    <p:extLst>
      <p:ext uri="{BB962C8B-B14F-4D97-AF65-F5344CB8AC3E}">
        <p14:creationId xmlns:p14="http://schemas.microsoft.com/office/powerpoint/2010/main" val="2303436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11</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p:txBody>
          <a:bodyPr/>
          <a:lstStyle/>
          <a:p>
            <a:r>
              <a:rPr lang="en-GB" b="1" u="sng" dirty="0">
                <a:solidFill>
                  <a:schemeClr val="tx1"/>
                </a:solidFill>
              </a:rPr>
              <a:t>Not-for-profit</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0" indent="0">
              <a:buNone/>
            </a:pPr>
            <a:r>
              <a:rPr lang="en-GB" sz="3600" dirty="0"/>
              <a:t>Businesses which do not aim to make a profit are often charitable organisations. Businesses often share many of the same features as private and public businesses, such as running on normal business lines, and have many paid workers but only seek to make enough money to cover running costs.</a:t>
            </a:r>
          </a:p>
          <a:p>
            <a:pPr marL="0" indent="0">
              <a:buNone/>
            </a:pPr>
            <a:r>
              <a:rPr lang="en-GB" sz="3600" dirty="0"/>
              <a:t>Voluntary organisations are also not-for-profit businesses. They are set up, organised and staffed by people working on a purely voluntary basis. </a:t>
            </a:r>
          </a:p>
        </p:txBody>
      </p:sp>
    </p:spTree>
    <p:extLst>
      <p:ext uri="{BB962C8B-B14F-4D97-AF65-F5344CB8AC3E}">
        <p14:creationId xmlns:p14="http://schemas.microsoft.com/office/powerpoint/2010/main" val="4250910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12</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p:txBody>
          <a:bodyPr/>
          <a:lstStyle/>
          <a:p>
            <a:r>
              <a:rPr lang="en-GB" b="1" u="sng" dirty="0"/>
              <a:t>Pause Point</a:t>
            </a:r>
            <a:endParaRPr lang="ru-RU" b="1" u="sng" dirty="0"/>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505744"/>
            <a:ext cx="11790947" cy="4693049"/>
          </a:xfrm>
        </p:spPr>
        <p:txBody>
          <a:bodyPr numCol="2" spcCol="540000">
            <a:noAutofit/>
          </a:bodyPr>
          <a:lstStyle/>
          <a:p>
            <a:r>
              <a:rPr lang="en-GB" dirty="0"/>
              <a:t> </a:t>
            </a:r>
          </a:p>
          <a:p>
            <a:pPr algn="ctr"/>
            <a:r>
              <a:rPr lang="en-GB" sz="4400" b="1" dirty="0"/>
              <a:t>Complete table of examples of business ownerships</a:t>
            </a:r>
            <a:endParaRPr lang="en-GB" sz="4400" dirty="0"/>
          </a:p>
          <a:p>
            <a:pPr marL="0" indent="0">
              <a:buNone/>
            </a:pPr>
            <a:endParaRPr lang="en-GB" sz="2400"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30596" y="52200"/>
            <a:ext cx="1192136" cy="1192136"/>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85109" y="1544582"/>
            <a:ext cx="3854443" cy="3854443"/>
          </a:xfrm>
          <a:prstGeom prst="rect">
            <a:avLst/>
          </a:prstGeom>
        </p:spPr>
      </p:pic>
    </p:spTree>
    <p:extLst>
      <p:ext uri="{BB962C8B-B14F-4D97-AF65-F5344CB8AC3E}">
        <p14:creationId xmlns:p14="http://schemas.microsoft.com/office/powerpoint/2010/main" val="36389779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13</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p:txBody>
          <a:bodyPr/>
          <a:lstStyle/>
          <a:p>
            <a:r>
              <a:rPr lang="en-GB" b="1" u="sng" dirty="0">
                <a:solidFill>
                  <a:schemeClr val="tx1"/>
                </a:solidFill>
              </a:rPr>
              <a:t>Privately Owned Businesses</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0" indent="0">
              <a:buNone/>
            </a:pPr>
            <a:r>
              <a:rPr lang="en-GB" sz="3600" dirty="0"/>
              <a:t>Privately owned businesses can decide to become limited companies at any time. A decision to do so might be made to ensure that business profits and liabilities are properly shared based on the percentage of ownership by each of its directors. Business finances are kept separate from personal finances, therefore, if the business fails, owner’s personal assets, such as homes, cars, etc, cannot be used to pay off any debt. </a:t>
            </a:r>
          </a:p>
        </p:txBody>
      </p:sp>
    </p:spTree>
    <p:extLst>
      <p:ext uri="{BB962C8B-B14F-4D97-AF65-F5344CB8AC3E}">
        <p14:creationId xmlns:p14="http://schemas.microsoft.com/office/powerpoint/2010/main" val="1593138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14</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p:txBody>
          <a:bodyPr/>
          <a:lstStyle/>
          <a:p>
            <a:r>
              <a:rPr lang="en-GB" b="1" u="sng" dirty="0">
                <a:solidFill>
                  <a:schemeClr val="tx1"/>
                </a:solidFill>
              </a:rPr>
              <a:t>Owners of Limited Companies</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86788"/>
            <a:ext cx="11991474" cy="5160050"/>
          </a:xfrm>
        </p:spPr>
        <p:txBody>
          <a:bodyPr numCol="2" spcCol="540000">
            <a:noAutofit/>
          </a:bodyPr>
          <a:lstStyle/>
          <a:p>
            <a:pPr marL="0" indent="0">
              <a:buNone/>
            </a:pPr>
            <a:r>
              <a:rPr lang="en-GB" sz="3500" dirty="0"/>
              <a:t>Owners of limited companies have to pay corporation tax and can draw dividends from their business. Depending on personal tax liabilities, it may be beneficial to change the business structure to a limited company.   </a:t>
            </a:r>
          </a:p>
          <a:p>
            <a:pPr marL="0" indent="0">
              <a:buNone/>
            </a:pPr>
            <a:r>
              <a:rPr lang="en-GB" sz="3500" dirty="0"/>
              <a:t>                                                        Some owners find they can increase their business opportunities by becoming a limited company as it may give the impression that they are larger or more established than they are. Some large organisations will only contract with limited companies</a:t>
            </a:r>
          </a:p>
        </p:txBody>
      </p:sp>
    </p:spTree>
    <p:extLst>
      <p:ext uri="{BB962C8B-B14F-4D97-AF65-F5344CB8AC3E}">
        <p14:creationId xmlns:p14="http://schemas.microsoft.com/office/powerpoint/2010/main" val="1230583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15</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p:txBody>
          <a:bodyPr/>
          <a:lstStyle/>
          <a:p>
            <a:r>
              <a:rPr lang="en-GB" b="1" u="sng" dirty="0">
                <a:solidFill>
                  <a:schemeClr val="tx1"/>
                </a:solidFill>
              </a:rPr>
              <a:t>Partnerships </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0" indent="0">
              <a:buNone/>
            </a:pPr>
            <a:r>
              <a:rPr lang="en-GB" sz="2800" dirty="0"/>
              <a:t>Partnerships, such as the John Lewis Partnerships (JLP), may have many employees. Keep an open mind when exploring types of business and their features – not all estate agencies are private limited companies, just as not all accountants, dentists or solicitors are partnerships. </a:t>
            </a:r>
          </a:p>
          <a:p>
            <a:pPr marL="0" indent="0">
              <a:buNone/>
            </a:pPr>
            <a:r>
              <a:rPr lang="en-GB" sz="2800" dirty="0"/>
              <a:t>JLP is particularly interesting because it operates as a cooperative, although not in the formal sense. Cooperative contribute significant annual revenue (£37 billion) to the UK’s economy and are owned by nearly 15 million people. The word cooperative suggests working together, sharing aims and objectives which can be implemented in different ways and reward those cooperate in the business differently. </a:t>
            </a:r>
          </a:p>
        </p:txBody>
      </p:sp>
    </p:spTree>
    <p:extLst>
      <p:ext uri="{BB962C8B-B14F-4D97-AF65-F5344CB8AC3E}">
        <p14:creationId xmlns:p14="http://schemas.microsoft.com/office/powerpoint/2010/main" val="1783040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16</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p:txBody>
          <a:bodyPr/>
          <a:lstStyle/>
          <a:p>
            <a:r>
              <a:rPr lang="en-GB" b="1" u="sng" dirty="0">
                <a:solidFill>
                  <a:schemeClr val="tx1"/>
                </a:solidFill>
              </a:rPr>
              <a:t>Liability </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0" indent="0">
              <a:buNone/>
            </a:pPr>
            <a:r>
              <a:rPr lang="en-GB" sz="2800" dirty="0"/>
              <a:t>To protect the business against the risk of being sued or held legally responsible, anyone owning or running a business should insure against such liability.</a:t>
            </a:r>
          </a:p>
          <a:p>
            <a:pPr marL="0" indent="0">
              <a:buNone/>
            </a:pPr>
            <a:r>
              <a:rPr lang="en-GB" sz="2800" dirty="0"/>
              <a:t>There are multiple insurance companies offering such as cover and, as with any insurance (for example, car or house insurance), they offer it at different rates and with different terms and conditions. Insurance for liability includes Public Liability Insurance and Directors’ and Officers’ Insurance (D&amp;O).</a:t>
            </a:r>
          </a:p>
          <a:p>
            <a:pPr marL="0" indent="0">
              <a:buNone/>
            </a:pPr>
            <a:r>
              <a:rPr lang="en-GB" sz="2800" dirty="0"/>
              <a:t>Depending on the ownerships, size and type of business, the cover will also vary. You will explore this further throughout this unit </a:t>
            </a:r>
          </a:p>
          <a:p>
            <a:pPr marL="0" indent="0">
              <a:buNone/>
            </a:pPr>
            <a:endParaRPr lang="en-GB" sz="2800" dirty="0"/>
          </a:p>
        </p:txBody>
      </p:sp>
    </p:spTree>
    <p:extLst>
      <p:ext uri="{BB962C8B-B14F-4D97-AF65-F5344CB8AC3E}">
        <p14:creationId xmlns:p14="http://schemas.microsoft.com/office/powerpoint/2010/main" val="1986604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17</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p:txBody>
          <a:bodyPr/>
          <a:lstStyle/>
          <a:p>
            <a:r>
              <a:rPr lang="en-GB" b="1" u="sng" dirty="0">
                <a:solidFill>
                  <a:schemeClr val="tx1"/>
                </a:solidFill>
              </a:rPr>
              <a:t>Unlimited Liability </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0" indent="0">
              <a:buNone/>
            </a:pPr>
            <a:r>
              <a:rPr lang="en-GB" sz="3600" dirty="0"/>
              <a:t>Some businesses are owned by sole traders or partnerships. If the owners share the business responsibilities equally, they are responsible not just for the profits but also the losses, such as debts and claims against the business. This means all owners are responsible for any shortfall of money if the business has insufficient funds. This could mean all savings and possessions including car, house, etc are at risk.</a:t>
            </a:r>
          </a:p>
        </p:txBody>
      </p:sp>
    </p:spTree>
    <p:extLst>
      <p:ext uri="{BB962C8B-B14F-4D97-AF65-F5344CB8AC3E}">
        <p14:creationId xmlns:p14="http://schemas.microsoft.com/office/powerpoint/2010/main" val="703128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18</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Limited Liability </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0" indent="0">
              <a:buNone/>
            </a:pPr>
            <a:r>
              <a:rPr lang="en-GB" sz="3200" dirty="0"/>
              <a:t>Where liability is limited, this means there is a limit (or cap) placed upon the amount that can be claimed. This type of liability might seem to be the obvious choice, but setting up in business is relatively easy and the risks attached can be overlooked, especially without the benefit of knowledge gained through studying. </a:t>
            </a:r>
          </a:p>
          <a:p>
            <a:pPr marL="0" indent="0">
              <a:buNone/>
            </a:pPr>
            <a:r>
              <a:rPr lang="en-GB" sz="3200" dirty="0"/>
              <a:t>Just as some insurance companies specialise in house, car or travel insurance, others specialise in business insurance and insurance for different types of businesses.</a:t>
            </a:r>
          </a:p>
        </p:txBody>
      </p:sp>
    </p:spTree>
    <p:extLst>
      <p:ext uri="{BB962C8B-B14F-4D97-AF65-F5344CB8AC3E}">
        <p14:creationId xmlns:p14="http://schemas.microsoft.com/office/powerpoint/2010/main" val="1296469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19</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Purposes</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0" indent="0">
              <a:buNone/>
            </a:pPr>
            <a:r>
              <a:rPr lang="en-GB" sz="3200" dirty="0"/>
              <a:t>Most businesses supply products or services, or occasionally both. For example some businesses, such as dentist, provide a service and also sell a small range of products such as toothpaste, floss, toothbrushes, etc. Halfords provide products such as car and bicycle parts and they also provide a service whereby they fit windscreen wipers or bicycle tyres.</a:t>
            </a:r>
          </a:p>
          <a:p>
            <a:pPr marL="0" indent="0">
              <a:buNone/>
            </a:pPr>
            <a:r>
              <a:rPr lang="en-GB" sz="3200" dirty="0"/>
              <a:t>You could argue that all businesses are providing a service when selling or making their products</a:t>
            </a:r>
          </a:p>
        </p:txBody>
      </p:sp>
    </p:spTree>
    <p:extLst>
      <p:ext uri="{BB962C8B-B14F-4D97-AF65-F5344CB8AC3E}">
        <p14:creationId xmlns:p14="http://schemas.microsoft.com/office/powerpoint/2010/main" val="2098835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Man is writing something">
            <a:extLst>
              <a:ext uri="{FF2B5EF4-FFF2-40B4-BE49-F238E27FC236}">
                <a16:creationId xmlns:a16="http://schemas.microsoft.com/office/drawing/2014/main" id="{0A33CFDA-BCA7-49BA-9355-8A965303C939}"/>
              </a:ext>
            </a:extLst>
          </p:cNvPr>
          <p:cNvPicPr>
            <a:picLocks noGrp="1" noChangeAspect="1"/>
          </p:cNvPicPr>
          <p:nvPr>
            <p:ph type="pic" sz="quarter" idx="15"/>
          </p:nvPr>
        </p:nvPicPr>
        <p:blipFill>
          <a:blip r:embed="rId3">
            <a:extLst>
              <a:ext uri="{28A0092B-C50C-407E-A947-70E740481C1C}">
                <a14:useLocalDpi xmlns:a14="http://schemas.microsoft.com/office/drawing/2010/main" val="0"/>
              </a:ext>
            </a:extLst>
          </a:blip>
          <a:srcRect/>
          <a:stretch/>
        </p:blipFill>
        <p:spPr>
          <a:xfrm>
            <a:off x="9658" y="0"/>
            <a:ext cx="12173884" cy="6400800"/>
          </a:xfrm>
        </p:spPr>
      </p:pic>
      <p:sp>
        <p:nvSpPr>
          <p:cNvPr id="36" name="Text Placeholder 35">
            <a:extLst>
              <a:ext uri="{FF2B5EF4-FFF2-40B4-BE49-F238E27FC236}">
                <a16:creationId xmlns:a16="http://schemas.microsoft.com/office/drawing/2014/main" id="{D8BB1268-1039-4D54-B4AA-86EDC245C814}"/>
              </a:ext>
            </a:extLst>
          </p:cNvPr>
          <p:cNvSpPr>
            <a:spLocks noGrp="1"/>
          </p:cNvSpPr>
          <p:nvPr>
            <p:ph type="body" sz="quarter" idx="14"/>
          </p:nvPr>
        </p:nvSpPr>
        <p:spPr/>
        <p:txBody>
          <a:bodyPr/>
          <a:lstStyle/>
          <a:p>
            <a:pPr marL="0" indent="0">
              <a:buNone/>
            </a:pPr>
            <a:r>
              <a:rPr lang="en-US" dirty="0"/>
              <a:t>Let’s get started</a:t>
            </a:r>
          </a:p>
        </p:txBody>
      </p:sp>
      <p:sp>
        <p:nvSpPr>
          <p:cNvPr id="3" name="Title 2">
            <a:extLst>
              <a:ext uri="{FF2B5EF4-FFF2-40B4-BE49-F238E27FC236}">
                <a16:creationId xmlns:a16="http://schemas.microsoft.com/office/drawing/2014/main" id="{5D346076-8F22-4F03-8E34-958F0BBF9C63}"/>
              </a:ext>
            </a:extLst>
          </p:cNvPr>
          <p:cNvSpPr>
            <a:spLocks noGrp="1"/>
          </p:cNvSpPr>
          <p:nvPr>
            <p:ph type="title"/>
          </p:nvPr>
        </p:nvSpPr>
        <p:spPr>
          <a:xfrm>
            <a:off x="5356143" y="3975295"/>
            <a:ext cx="6835858" cy="1089350"/>
          </a:xfrm>
        </p:spPr>
        <p:txBody>
          <a:bodyPr/>
          <a:lstStyle/>
          <a:p>
            <a:r>
              <a:rPr lang="en-US" dirty="0"/>
              <a:t>Starter</a:t>
            </a:r>
          </a:p>
        </p:txBody>
      </p:sp>
      <p:sp>
        <p:nvSpPr>
          <p:cNvPr id="4" name="Text Placeholder 3">
            <a:extLst>
              <a:ext uri="{FF2B5EF4-FFF2-40B4-BE49-F238E27FC236}">
                <a16:creationId xmlns:a16="http://schemas.microsoft.com/office/drawing/2014/main" id="{ACE4EF85-69A0-4736-9657-2914C80CE08F}"/>
              </a:ext>
            </a:extLst>
          </p:cNvPr>
          <p:cNvSpPr>
            <a:spLocks noGrp="1"/>
          </p:cNvSpPr>
          <p:nvPr>
            <p:ph type="body" sz="half" idx="2"/>
          </p:nvPr>
        </p:nvSpPr>
        <p:spPr>
          <a:xfrm>
            <a:off x="678635" y="0"/>
            <a:ext cx="3998873" cy="5852160"/>
          </a:xfrm>
        </p:spPr>
        <p:txBody>
          <a:bodyPr>
            <a:normAutofit/>
          </a:bodyPr>
          <a:lstStyle/>
          <a:p>
            <a:r>
              <a:rPr lang="en-US" sz="2400" dirty="0">
                <a:solidFill>
                  <a:schemeClr val="accent1">
                    <a:lumMod val="40000"/>
                    <a:lumOff val="60000"/>
                  </a:schemeClr>
                </a:solidFill>
              </a:rPr>
              <a:t>Consumers rely on businesses every day. Make a list of businesses, starting with any you have used this week. How many sell products? Which provide services? Compare your list with a peer. How many have you identified?</a:t>
            </a:r>
          </a:p>
        </p:txBody>
      </p:sp>
      <p:sp>
        <p:nvSpPr>
          <p:cNvPr id="5" name="Footer Placeholder 4">
            <a:extLst>
              <a:ext uri="{FF2B5EF4-FFF2-40B4-BE49-F238E27FC236}">
                <a16:creationId xmlns:a16="http://schemas.microsoft.com/office/drawing/2014/main" id="{AA222FA7-2183-4CD3-91EF-85FD4580E649}"/>
              </a:ext>
            </a:extLst>
          </p:cNvPr>
          <p:cNvSpPr>
            <a:spLocks noGrp="1"/>
          </p:cNvSpPr>
          <p:nvPr>
            <p:ph type="ftr" sz="quarter" idx="11"/>
          </p:nvPr>
        </p:nvSpPr>
        <p:spPr/>
        <p:txBody>
          <a:bodyPr/>
          <a:lstStyle/>
          <a:p>
            <a:r>
              <a:rPr lang="en-GB"/>
              <a:t>Unit 1: Exploring Business</a:t>
            </a:r>
            <a:endParaRPr lang="en-US" dirty="0"/>
          </a:p>
        </p:txBody>
      </p:sp>
      <p:cxnSp>
        <p:nvCxnSpPr>
          <p:cNvPr id="24" name="Straight Connector 23" descr="Line">
            <a:extLst>
              <a:ext uri="{FF2B5EF4-FFF2-40B4-BE49-F238E27FC236}">
                <a16:creationId xmlns:a16="http://schemas.microsoft.com/office/drawing/2014/main" id="{D1EE87BC-47EA-4487-9066-EB3C39096F51}"/>
              </a:ext>
            </a:extLst>
          </p:cNvPr>
          <p:cNvCxnSpPr>
            <a:cxnSpLocks/>
          </p:cNvCxnSpPr>
          <p:nvPr/>
        </p:nvCxnSpPr>
        <p:spPr>
          <a:xfrm>
            <a:off x="5770474" y="4973957"/>
            <a:ext cx="3291840" cy="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6CB6A36E-F0DA-4D85-BCF8-6898A25A79C2}"/>
              </a:ext>
            </a:extLst>
          </p:cNvPr>
          <p:cNvSpPr>
            <a:spLocks noGrp="1"/>
          </p:cNvSpPr>
          <p:nvPr>
            <p:ph type="sldNum" sz="quarter" idx="12"/>
          </p:nvPr>
        </p:nvSpPr>
        <p:spPr/>
        <p:txBody>
          <a:bodyPr/>
          <a:lstStyle/>
          <a:p>
            <a:fld id="{3A98EE3D-8CD1-4C3F-BD1C-C98C9596463C}" type="slidenum">
              <a:rPr lang="en-US" smtClean="0"/>
              <a:t>2</a:t>
            </a:fld>
            <a:endParaRPr lang="en-US" dirty="0"/>
          </a:p>
        </p:txBody>
      </p:sp>
    </p:spTree>
    <p:extLst>
      <p:ext uri="{BB962C8B-B14F-4D97-AF65-F5344CB8AC3E}">
        <p14:creationId xmlns:p14="http://schemas.microsoft.com/office/powerpoint/2010/main" val="36898861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20</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p:txBody>
          <a:bodyPr/>
          <a:lstStyle/>
          <a:p>
            <a:r>
              <a:rPr lang="en-GB" b="1" u="sng" dirty="0"/>
              <a:t>Pause Point- Case Study- Care in Crisis</a:t>
            </a:r>
            <a:endParaRPr lang="ru-RU" b="1" u="sng"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30596" y="52200"/>
            <a:ext cx="1192136" cy="1192136"/>
          </a:xfrm>
          <a:prstGeom prst="rect">
            <a:avLst/>
          </a:prstGeom>
        </p:spPr>
      </p:pic>
      <p:pic>
        <p:nvPicPr>
          <p:cNvPr id="9" name="Picture 8">
            <a:extLst>
              <a:ext uri="{FF2B5EF4-FFF2-40B4-BE49-F238E27FC236}">
                <a16:creationId xmlns:a16="http://schemas.microsoft.com/office/drawing/2014/main" id="{CAFFD35E-E496-4B56-BEB3-C6A783CAD744}"/>
              </a:ext>
            </a:extLst>
          </p:cNvPr>
          <p:cNvPicPr>
            <a:picLocks noChangeAspect="1"/>
          </p:cNvPicPr>
          <p:nvPr/>
        </p:nvPicPr>
        <p:blipFill>
          <a:blip r:embed="rId4"/>
          <a:stretch>
            <a:fillRect/>
          </a:stretch>
        </p:blipFill>
        <p:spPr>
          <a:xfrm>
            <a:off x="69269" y="1310532"/>
            <a:ext cx="6885928" cy="2399463"/>
          </a:xfrm>
          <a:prstGeom prst="rect">
            <a:avLst/>
          </a:prstGeom>
        </p:spPr>
      </p:pic>
      <p:pic>
        <p:nvPicPr>
          <p:cNvPr id="11" name="Picture 10">
            <a:extLst>
              <a:ext uri="{FF2B5EF4-FFF2-40B4-BE49-F238E27FC236}">
                <a16:creationId xmlns:a16="http://schemas.microsoft.com/office/drawing/2014/main" id="{82F0D6E7-D72F-4241-AE99-9A82ABFA77D0}"/>
              </a:ext>
            </a:extLst>
          </p:cNvPr>
          <p:cNvPicPr>
            <a:picLocks noChangeAspect="1"/>
          </p:cNvPicPr>
          <p:nvPr/>
        </p:nvPicPr>
        <p:blipFill>
          <a:blip r:embed="rId5"/>
          <a:stretch>
            <a:fillRect/>
          </a:stretch>
        </p:blipFill>
        <p:spPr>
          <a:xfrm>
            <a:off x="1623532" y="3827865"/>
            <a:ext cx="3777401" cy="2909454"/>
          </a:xfrm>
          <a:prstGeom prst="rect">
            <a:avLst/>
          </a:prstGeom>
        </p:spPr>
      </p:pic>
      <p:pic>
        <p:nvPicPr>
          <p:cNvPr id="12" name="Picture 11">
            <a:extLst>
              <a:ext uri="{FF2B5EF4-FFF2-40B4-BE49-F238E27FC236}">
                <a16:creationId xmlns:a16="http://schemas.microsoft.com/office/drawing/2014/main" id="{31720B12-7CF3-4997-8066-6E24584205C4}"/>
              </a:ext>
            </a:extLst>
          </p:cNvPr>
          <p:cNvPicPr>
            <a:picLocks noChangeAspect="1"/>
          </p:cNvPicPr>
          <p:nvPr/>
        </p:nvPicPr>
        <p:blipFill>
          <a:blip r:embed="rId6"/>
          <a:stretch>
            <a:fillRect/>
          </a:stretch>
        </p:blipFill>
        <p:spPr>
          <a:xfrm>
            <a:off x="7158392" y="1536989"/>
            <a:ext cx="4964339" cy="3706816"/>
          </a:xfrm>
          <a:prstGeom prst="rect">
            <a:avLst/>
          </a:prstGeom>
        </p:spPr>
      </p:pic>
    </p:spTree>
    <p:extLst>
      <p:ext uri="{BB962C8B-B14F-4D97-AF65-F5344CB8AC3E}">
        <p14:creationId xmlns:p14="http://schemas.microsoft.com/office/powerpoint/2010/main" val="2997784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21</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p:txBody>
          <a:bodyPr/>
          <a:lstStyle/>
          <a:p>
            <a:r>
              <a:rPr lang="en-GB" b="1" u="sng" dirty="0"/>
              <a:t>Pause Point</a:t>
            </a:r>
            <a:endParaRPr lang="ru-RU" b="1" u="sng" dirty="0"/>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505744"/>
            <a:ext cx="11790947" cy="4693049"/>
          </a:xfrm>
        </p:spPr>
        <p:txBody>
          <a:bodyPr numCol="2" spcCol="540000">
            <a:noAutofit/>
          </a:bodyPr>
          <a:lstStyle/>
          <a:p>
            <a:r>
              <a:rPr lang="en-GB" sz="4400" b="1" dirty="0"/>
              <a:t>Why is profit not the most important goal for this business?</a:t>
            </a:r>
          </a:p>
          <a:p>
            <a:pPr algn="ctr"/>
            <a:r>
              <a:rPr lang="en-GB" sz="4400" b="1" dirty="0"/>
              <a:t>Hint- </a:t>
            </a:r>
            <a:r>
              <a:rPr lang="en-GB" sz="4400" dirty="0"/>
              <a:t>without referring to the case study, list all the reasons that profit is not the main aim. </a:t>
            </a:r>
          </a:p>
          <a:p>
            <a:pPr algn="ctr"/>
            <a:r>
              <a:rPr lang="en-GB" sz="4400" b="1" dirty="0"/>
              <a:t>Extend- </a:t>
            </a:r>
            <a:r>
              <a:rPr lang="en-GB" sz="4400" dirty="0"/>
              <a:t>what non-financial rewards do employees receive from their involvement with this business?</a:t>
            </a:r>
          </a:p>
          <a:p>
            <a:pPr algn="ctr"/>
            <a:endParaRPr lang="en-GB" sz="4400"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30596" y="52200"/>
            <a:ext cx="1192136" cy="1192136"/>
          </a:xfrm>
          <a:prstGeom prst="rect">
            <a:avLst/>
          </a:prstGeom>
        </p:spPr>
      </p:pic>
    </p:spTree>
    <p:extLst>
      <p:ext uri="{BB962C8B-B14F-4D97-AF65-F5344CB8AC3E}">
        <p14:creationId xmlns:p14="http://schemas.microsoft.com/office/powerpoint/2010/main" val="14178984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22</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Sectors</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0" indent="0">
              <a:buNone/>
            </a:pPr>
            <a:r>
              <a:rPr lang="en-GB" sz="3200" dirty="0"/>
              <a:t>Businesses operate in different sectors according to the nature of their business and the product or service they provide. These sectors are known as primary, secondary, tertiary and quaternary and are the four stages of the journey from sourcing a material to being ready for the customer. </a:t>
            </a:r>
          </a:p>
          <a:p>
            <a:pPr marL="0" indent="0">
              <a:buNone/>
            </a:pPr>
            <a:r>
              <a:rPr lang="en-GB" sz="3200" dirty="0"/>
              <a:t>These terms also relate to the positioning of the business in relation to the customers’ requirements. Every sector and every type of business </a:t>
            </a:r>
            <a:r>
              <a:rPr lang="en-GB" sz="3200"/>
              <a:t>services customers.  </a:t>
            </a:r>
            <a:endParaRPr lang="en-GB" sz="3200" dirty="0"/>
          </a:p>
        </p:txBody>
      </p:sp>
    </p:spTree>
    <p:extLst>
      <p:ext uri="{BB962C8B-B14F-4D97-AF65-F5344CB8AC3E}">
        <p14:creationId xmlns:p14="http://schemas.microsoft.com/office/powerpoint/2010/main" val="2873441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23</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Sectors</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0" indent="0">
              <a:buNone/>
            </a:pPr>
            <a:r>
              <a:rPr lang="en-GB" sz="3200" dirty="0"/>
              <a:t>Businesses operate in different sectors according to the nature of their business and the product or service they provide. These sectors are known as primary, secondary, tertiary and quaternary and are the four stages of the journey from sourcing a material to being ready for the customer. </a:t>
            </a:r>
          </a:p>
          <a:p>
            <a:pPr marL="0" indent="0">
              <a:buNone/>
            </a:pPr>
            <a:r>
              <a:rPr lang="en-GB" sz="3200" dirty="0"/>
              <a:t>These terms also relate to the positioning of the business in relation to the customers’ requirements. Every sector and every type of business </a:t>
            </a:r>
            <a:r>
              <a:rPr lang="en-GB" sz="3200"/>
              <a:t>services customers.  </a:t>
            </a:r>
            <a:endParaRPr lang="en-GB" sz="3200" dirty="0"/>
          </a:p>
        </p:txBody>
      </p:sp>
    </p:spTree>
    <p:extLst>
      <p:ext uri="{BB962C8B-B14F-4D97-AF65-F5344CB8AC3E}">
        <p14:creationId xmlns:p14="http://schemas.microsoft.com/office/powerpoint/2010/main" val="866830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24</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Primary Sector</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292608" lvl="1" indent="0">
              <a:buNone/>
            </a:pPr>
            <a:r>
              <a:rPr lang="en-GB" sz="3000" dirty="0"/>
              <a:t>Lets take an example of a customer such as a builder who requires the roof trusses for a house – the builder relies on the primary sector to source the raw materials and on the secondary sector to prepare those materials from their raw state so that they can form the frame for a roof </a:t>
            </a:r>
          </a:p>
        </p:txBody>
      </p:sp>
    </p:spTree>
    <p:extLst>
      <p:ext uri="{BB962C8B-B14F-4D97-AF65-F5344CB8AC3E}">
        <p14:creationId xmlns:p14="http://schemas.microsoft.com/office/powerpoint/2010/main" val="2622703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25</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Secondary Sector</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292608" lvl="1" indent="0">
              <a:buNone/>
            </a:pPr>
            <a:r>
              <a:rPr lang="en-GB" sz="3000" dirty="0"/>
              <a:t>The secondary sector processes the raw materials produced by the primary sector so that they can be sold on. For example, farmed vegetables, mined diamonds or coal, felled wood and caught fish, all need to be prepared or manufactured in some way by the secondary sector so that they are fit for sale.</a:t>
            </a:r>
          </a:p>
        </p:txBody>
      </p:sp>
    </p:spTree>
    <p:extLst>
      <p:ext uri="{BB962C8B-B14F-4D97-AF65-F5344CB8AC3E}">
        <p14:creationId xmlns:p14="http://schemas.microsoft.com/office/powerpoint/2010/main" val="3261321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26</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Tertiary Sector</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292608" lvl="1" indent="0">
              <a:buNone/>
            </a:pPr>
            <a:r>
              <a:rPr lang="en-GB" sz="3000" dirty="0"/>
              <a:t>This sector provides the supporting services which store and distribute the goods which have been manufactured. It also provides insurance against, for example, damage or possibly late delivery. Businesses often rely on advertising to promote their products- another service provided by the tertiary sector. The tertiary sector also sells skills support such as training for staff, for example for people who clean and pack vegetables to sell in shops and supermarkets. Types of tertiary business include services such as travel and tourism, entertainment, education and training, and transport. </a:t>
            </a:r>
          </a:p>
        </p:txBody>
      </p:sp>
    </p:spTree>
    <p:extLst>
      <p:ext uri="{BB962C8B-B14F-4D97-AF65-F5344CB8AC3E}">
        <p14:creationId xmlns:p14="http://schemas.microsoft.com/office/powerpoint/2010/main" val="420489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27</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Quaternary Sector</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292608" lvl="1" indent="0">
              <a:buNone/>
            </a:pPr>
            <a:r>
              <a:rPr lang="en-GB" sz="2800" dirty="0"/>
              <a:t>Together with the tertiary sector, employees working in the quaternary sector currently account for 75% of the UK workforce. This sector also provides support services and can appear to overlap the tertiary sector. Examples include the communications infrastructure for day to day operations, such as telephoning and emailing.</a:t>
            </a:r>
          </a:p>
          <a:p>
            <a:pPr marL="292608" lvl="1" indent="0">
              <a:buNone/>
            </a:pPr>
            <a:r>
              <a:rPr lang="en-GB" sz="2800" dirty="0"/>
              <a:t>The quaternary sector could be seen as the beginning and the future of every business as this sector includes the research and development stage. Therefore this fourth (quaternary) sector relies on information from other sectors to test existing products and methods, and to develop new ways of sourcing and producing new products or approaches.  </a:t>
            </a:r>
          </a:p>
        </p:txBody>
      </p:sp>
    </p:spTree>
    <p:extLst>
      <p:ext uri="{BB962C8B-B14F-4D97-AF65-F5344CB8AC3E}">
        <p14:creationId xmlns:p14="http://schemas.microsoft.com/office/powerpoint/2010/main" val="1588812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28</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Quaternary Sector</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292608" lvl="1" indent="0">
              <a:buNone/>
            </a:pPr>
            <a:r>
              <a:rPr lang="en-GB" sz="2800" dirty="0"/>
              <a:t>Together with the tertiary sector, employees working in the quaternary sector currently account for 75% of the UK workforce. This sector also provides support services and can appear to overlap the tertiary sector. Examples include the communications infrastructure for day to day operations, such as telephoning and emailing.</a:t>
            </a:r>
          </a:p>
          <a:p>
            <a:pPr marL="292608" lvl="1" indent="0">
              <a:buNone/>
            </a:pPr>
            <a:r>
              <a:rPr lang="en-GB" sz="2800" dirty="0"/>
              <a:t>The quaternary sector could be seen as the beginning and the future of every business as this sector includes the research and development stage. Therefore this fourth (quaternary) sector relies on information from other sectors to test existing products and methods, and to develop new ways of sourcing and producing new products or approaches.  </a:t>
            </a:r>
          </a:p>
        </p:txBody>
      </p:sp>
    </p:spTree>
    <p:extLst>
      <p:ext uri="{BB962C8B-B14F-4D97-AF65-F5344CB8AC3E}">
        <p14:creationId xmlns:p14="http://schemas.microsoft.com/office/powerpoint/2010/main" val="1038059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29</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Local </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292608" lvl="1" indent="0">
              <a:buNone/>
            </a:pPr>
            <a:r>
              <a:rPr lang="en-GB" sz="2800" dirty="0"/>
              <a:t>The scope of a business means the range covered by that business. Earlier we looked at the features of businesses and suggested that some business types are more likely to offer their services locally, for example mobile hairdressers, plumbers and gardeners. A local business is usually one which is owned locally and serves just the local area, such as an independent village ship or perhaps a pub which is owned by local residents. There are, of course, exceptions and you could probably identify some. Some local businesses, such as your local council office, are part of a much bigger organisation although they provide a service to the local area. </a:t>
            </a:r>
          </a:p>
        </p:txBody>
      </p:sp>
    </p:spTree>
    <p:extLst>
      <p:ext uri="{BB962C8B-B14F-4D97-AF65-F5344CB8AC3E}">
        <p14:creationId xmlns:p14="http://schemas.microsoft.com/office/powerpoint/2010/main" val="2125545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4EF15B35-3E87-AB47-A668-38DD000ADF27}"/>
              </a:ext>
            </a:extLst>
          </p:cNvPr>
          <p:cNvSpPr>
            <a:spLocks noGrp="1"/>
          </p:cNvSpPr>
          <p:nvPr>
            <p:ph type="ftr" sz="quarter" idx="11"/>
          </p:nvPr>
        </p:nvSpPr>
        <p:spPr/>
        <p:txBody>
          <a:bodyPr/>
          <a:lstStyle/>
          <a:p>
            <a:r>
              <a:rPr lang="en-GB"/>
              <a:t>Unit 1: Exploring Business</a:t>
            </a:r>
            <a:endParaRPr lang="en-US" dirty="0"/>
          </a:p>
        </p:txBody>
      </p:sp>
      <p:sp>
        <p:nvSpPr>
          <p:cNvPr id="18" name="Slide Number Placeholder 17">
            <a:extLst>
              <a:ext uri="{FF2B5EF4-FFF2-40B4-BE49-F238E27FC236}">
                <a16:creationId xmlns:a16="http://schemas.microsoft.com/office/drawing/2014/main" id="{41B78239-2280-4550-A468-F95E90299A50}"/>
              </a:ext>
            </a:extLst>
          </p:cNvPr>
          <p:cNvSpPr>
            <a:spLocks noGrp="1"/>
          </p:cNvSpPr>
          <p:nvPr>
            <p:ph type="sldNum" sz="quarter" idx="12"/>
          </p:nvPr>
        </p:nvSpPr>
        <p:spPr/>
        <p:txBody>
          <a:bodyPr/>
          <a:lstStyle/>
          <a:p>
            <a:fld id="{3A98EE3D-8CD1-4C3F-BD1C-C98C9596463C}" type="slidenum">
              <a:rPr lang="en-US" smtClean="0"/>
              <a:pPr/>
              <a:t>3</a:t>
            </a:fld>
            <a:endParaRPr lang="en-US" dirty="0"/>
          </a:p>
        </p:txBody>
      </p:sp>
      <p:sp>
        <p:nvSpPr>
          <p:cNvPr id="15" name="Title 14">
            <a:extLst>
              <a:ext uri="{FF2B5EF4-FFF2-40B4-BE49-F238E27FC236}">
                <a16:creationId xmlns:a16="http://schemas.microsoft.com/office/drawing/2014/main" id="{66F458A5-2AF5-4290-8A07-8B68C223F81D}"/>
              </a:ext>
            </a:extLst>
          </p:cNvPr>
          <p:cNvSpPr>
            <a:spLocks noGrp="1"/>
          </p:cNvSpPr>
          <p:nvPr>
            <p:ph type="title"/>
          </p:nvPr>
        </p:nvSpPr>
        <p:spPr/>
        <p:txBody>
          <a:bodyPr/>
          <a:lstStyle/>
          <a:p>
            <a:r>
              <a:rPr lang="en-US" b="1" u="sng" dirty="0">
                <a:solidFill>
                  <a:schemeClr val="tx1"/>
                </a:solidFill>
              </a:rPr>
              <a:t>Lesson Objectives</a:t>
            </a:r>
            <a:endParaRPr lang="ru-RU" b="1" u="sng" dirty="0">
              <a:solidFill>
                <a:schemeClr val="tx1"/>
              </a:solidFill>
            </a:endParaRPr>
          </a:p>
        </p:txBody>
      </p:sp>
      <p:pic>
        <p:nvPicPr>
          <p:cNvPr id="4" name="Content Placeholder 3"/>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441452" y="2310064"/>
            <a:ext cx="5391160" cy="2413952"/>
          </a:xfrm>
        </p:spPr>
      </p:pic>
      <p:sp>
        <p:nvSpPr>
          <p:cNvPr id="5" name="Content Placeholder 4"/>
          <p:cNvSpPr>
            <a:spLocks noGrp="1"/>
          </p:cNvSpPr>
          <p:nvPr>
            <p:ph sz="half" idx="1"/>
          </p:nvPr>
        </p:nvSpPr>
        <p:spPr>
          <a:xfrm>
            <a:off x="744355" y="1812759"/>
            <a:ext cx="4954159" cy="4313721"/>
          </a:xfrm>
        </p:spPr>
        <p:txBody>
          <a:bodyPr/>
          <a:lstStyle/>
          <a:p>
            <a:pPr marL="0" indent="0">
              <a:buNone/>
            </a:pPr>
            <a:r>
              <a:rPr lang="en-GB" b="1" dirty="0"/>
              <a:t>Today you will learn…..</a:t>
            </a:r>
          </a:p>
          <a:p>
            <a:pPr marL="0" indent="0">
              <a:buNone/>
            </a:pPr>
            <a:r>
              <a:rPr lang="en-GB" dirty="0"/>
              <a:t>The functions and the role of money.</a:t>
            </a:r>
          </a:p>
          <a:p>
            <a:pPr marL="0" indent="0">
              <a:buNone/>
            </a:pPr>
            <a:endParaRPr lang="en-GB" dirty="0"/>
          </a:p>
          <a:p>
            <a:pPr marL="0" indent="0">
              <a:buNone/>
            </a:pPr>
            <a:r>
              <a:rPr lang="en-GB" b="1" dirty="0"/>
              <a:t>Why……</a:t>
            </a:r>
          </a:p>
          <a:p>
            <a:pPr marL="0" indent="0">
              <a:buNone/>
            </a:pPr>
            <a:r>
              <a:rPr lang="en-GB" dirty="0"/>
              <a:t>This will give you an understanding of money and attitudes towards it. </a:t>
            </a:r>
          </a:p>
          <a:p>
            <a:pPr marL="0" indent="0">
              <a:buNone/>
            </a:pPr>
            <a:endParaRPr lang="en-GB" dirty="0"/>
          </a:p>
          <a:p>
            <a:pPr marL="0" indent="0">
              <a:buNone/>
            </a:pPr>
            <a:endParaRPr lang="en-GB" dirty="0"/>
          </a:p>
        </p:txBody>
      </p:sp>
    </p:spTree>
    <p:extLst>
      <p:ext uri="{BB962C8B-B14F-4D97-AF65-F5344CB8AC3E}">
        <p14:creationId xmlns:p14="http://schemas.microsoft.com/office/powerpoint/2010/main" val="3598498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30</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National</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292608" lvl="1" indent="0">
              <a:buNone/>
            </a:pPr>
            <a:r>
              <a:rPr lang="en-GB" sz="2800" dirty="0"/>
              <a:t>You probably use businesses which operate nationally fairly frequently and possibly have not considered this before. Some could appear to be a local business (especially if you are served by the same staff) but the business might be a franchise. </a:t>
            </a:r>
          </a:p>
          <a:p>
            <a:pPr marL="292608" lvl="1" indent="0">
              <a:buNone/>
            </a:pPr>
            <a:r>
              <a:rPr lang="en-GB" sz="2800" dirty="0"/>
              <a:t>You may know some franchised businesses in your area, for example Harvey’s Furniture Store, Kwik Fit and possibly one of the most well known, McDonalds.</a:t>
            </a:r>
          </a:p>
          <a:p>
            <a:pPr marL="292608" lvl="1" indent="0">
              <a:buNone/>
            </a:pPr>
            <a:r>
              <a:rPr lang="en-GB" sz="2800" dirty="0"/>
              <a:t>The government defines a franchise as ‘the owner of an established business format (the franchiser) grants to another person (the franchisee) the right to distribute products or perform services using that system’ and a fee is paid to the franchiser according to the terms of their agreement,</a:t>
            </a:r>
          </a:p>
        </p:txBody>
      </p:sp>
    </p:spTree>
    <p:extLst>
      <p:ext uri="{BB962C8B-B14F-4D97-AF65-F5344CB8AC3E}">
        <p14:creationId xmlns:p14="http://schemas.microsoft.com/office/powerpoint/2010/main" val="434919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31</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International</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292608" lvl="1" indent="0">
              <a:buNone/>
            </a:pPr>
            <a:r>
              <a:rPr lang="en-GB" sz="2800" dirty="0"/>
              <a:t>International business do business transactions that take place across national boarders. Since the birth of the internet, international business has provided with worldwide opportunities to sell products and services. Since the first email was sent in the early 1970s and the internet became widely available from 1990, the world appears to have become smaller and certainly more accessible. </a:t>
            </a:r>
          </a:p>
        </p:txBody>
      </p:sp>
    </p:spTree>
    <p:extLst>
      <p:ext uri="{BB962C8B-B14F-4D97-AF65-F5344CB8AC3E}">
        <p14:creationId xmlns:p14="http://schemas.microsoft.com/office/powerpoint/2010/main" val="2259800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32</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Measuring the Size of a Business</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292608" lvl="1" indent="0">
              <a:buNone/>
            </a:pPr>
            <a:r>
              <a:rPr lang="en-GB" sz="2800" dirty="0"/>
              <a:t>So far, this unit referred to businesses of different sizes as small or large. To accurately quantify the size of a business, strict definitions exist and these are outlined below</a:t>
            </a:r>
          </a:p>
          <a:p>
            <a:pPr marL="292608" lvl="1" indent="0">
              <a:buNone/>
            </a:pPr>
            <a:endParaRPr lang="en-GB" sz="2800" dirty="0"/>
          </a:p>
          <a:p>
            <a:pPr marL="292608" lvl="1" indent="0">
              <a:buNone/>
            </a:pPr>
            <a:endParaRPr lang="en-GB" sz="2800" dirty="0"/>
          </a:p>
          <a:p>
            <a:pPr marL="292608" lvl="1" indent="0">
              <a:buNone/>
            </a:pPr>
            <a:endParaRPr lang="en-GB" sz="2800" dirty="0"/>
          </a:p>
          <a:p>
            <a:pPr marL="292608" lvl="1" indent="0">
              <a:buNone/>
            </a:pPr>
            <a:endParaRPr lang="en-GB" sz="2800" dirty="0"/>
          </a:p>
          <a:p>
            <a:pPr marL="292608" lvl="1" indent="0">
              <a:buNone/>
            </a:pPr>
            <a:r>
              <a:rPr lang="en-GB" sz="2800" dirty="0"/>
              <a:t>The UK parliament publishes reports on the contribution businesses have made to the economy. According to the data supplied by BIS in its Business Population Estimates (2014) there were 4.9 million businesses in 2013, which increased to 5.2 million in 2014. More than 99% were SMEs and employed almost 14.5 million people, contributing to almost half of the UK economy. The number of micro businesses also rose slightly to 5 million</a:t>
            </a:r>
          </a:p>
        </p:txBody>
      </p:sp>
      <p:pic>
        <p:nvPicPr>
          <p:cNvPr id="3" name="Picture 2">
            <a:extLst>
              <a:ext uri="{FF2B5EF4-FFF2-40B4-BE49-F238E27FC236}">
                <a16:creationId xmlns:a16="http://schemas.microsoft.com/office/drawing/2014/main" id="{08748B21-33B7-4F43-A15F-B470A3D11077}"/>
              </a:ext>
            </a:extLst>
          </p:cNvPr>
          <p:cNvPicPr>
            <a:picLocks noChangeAspect="1"/>
          </p:cNvPicPr>
          <p:nvPr/>
        </p:nvPicPr>
        <p:blipFill>
          <a:blip r:embed="rId3"/>
          <a:stretch>
            <a:fillRect/>
          </a:stretch>
        </p:blipFill>
        <p:spPr>
          <a:xfrm>
            <a:off x="290618" y="3579982"/>
            <a:ext cx="5805381" cy="1758820"/>
          </a:xfrm>
          <a:prstGeom prst="rect">
            <a:avLst/>
          </a:prstGeom>
        </p:spPr>
      </p:pic>
    </p:spTree>
    <p:extLst>
      <p:ext uri="{BB962C8B-B14F-4D97-AF65-F5344CB8AC3E}">
        <p14:creationId xmlns:p14="http://schemas.microsoft.com/office/powerpoint/2010/main" val="3621222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33</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Reasons for Success</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292608" lvl="1" indent="0">
              <a:buNone/>
            </a:pPr>
            <a:r>
              <a:rPr lang="en-GB" sz="2800" dirty="0"/>
              <a:t>Earlier, the concept that not every business measures success by the amount of profit made was introduced. There are different reasons for success depending on the type of business (profit or non-profit) and its aims and objectives, which you will explore shortly. </a:t>
            </a:r>
          </a:p>
        </p:txBody>
      </p:sp>
    </p:spTree>
    <p:extLst>
      <p:ext uri="{BB962C8B-B14F-4D97-AF65-F5344CB8AC3E}">
        <p14:creationId xmlns:p14="http://schemas.microsoft.com/office/powerpoint/2010/main" val="3488448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34</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Profit Seeking Business</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292608" lvl="1" indent="0">
              <a:buNone/>
            </a:pPr>
            <a:r>
              <a:rPr lang="en-GB" sz="2000" dirty="0"/>
              <a:t>Businesses seeking to make a profit are motivated by various reasons. For example, to pay the bills for everyday living, have money for extras and realise some aspirations such as owning your own home, buying a nice car, having holidays, etc.</a:t>
            </a:r>
          </a:p>
          <a:p>
            <a:pPr marL="292608" lvl="1" indent="0">
              <a:buNone/>
            </a:pPr>
            <a:r>
              <a:rPr lang="en-GB" sz="2000" dirty="0"/>
              <a:t>As businesses get larger they generate more responsibility. For example, a growing business might employ additional staff, pay for premises and develop products or services to expand on its market share so the business can continue to grow. Managing the profits becomes more complex and specialised. </a:t>
            </a:r>
          </a:p>
          <a:p>
            <a:pPr marL="292608" lvl="1" indent="0">
              <a:buNone/>
            </a:pPr>
            <a:r>
              <a:rPr lang="en-GB" sz="2000" dirty="0"/>
              <a:t>Just because a business grows it does not automatically follow that it becomes more profitable. This is because its costs might increase and the interest rates paid on loans or investments could fluctuate. Sometimes businesses call on the services of other sectors, for example for specialist financial advice from a consultancy service (perhaps on running the business more efficiently to make more profit and reduce costs).</a:t>
            </a:r>
          </a:p>
          <a:p>
            <a:pPr marL="292608" lvl="1" indent="0">
              <a:buNone/>
            </a:pPr>
            <a:endParaRPr lang="en-GB" sz="2800" dirty="0"/>
          </a:p>
        </p:txBody>
      </p:sp>
    </p:spTree>
    <p:extLst>
      <p:ext uri="{BB962C8B-B14F-4D97-AF65-F5344CB8AC3E}">
        <p14:creationId xmlns:p14="http://schemas.microsoft.com/office/powerpoint/2010/main" val="3039945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35</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Non-Profit Seeking Business</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292608" lvl="1" indent="0">
              <a:buNone/>
            </a:pPr>
            <a:r>
              <a:rPr lang="en-GB" sz="2800" dirty="0"/>
              <a:t>The primary goal of these businesses is not to make substantial profits but enough to continue the business. Therefore they also need to keep a very close eye on their finances to ensure that what they spend does not exceed the income they receive, known as revenue. </a:t>
            </a:r>
          </a:p>
          <a:p>
            <a:pPr marL="292608" lvl="1" indent="0">
              <a:buNone/>
            </a:pPr>
            <a:r>
              <a:rPr lang="en-GB" sz="2800" dirty="0"/>
              <a:t>Revenue is not necessarily gained from selling a product or service but could come from successful bids for funding or grants, donations from members of the public or perhaps lottery funding. Example include:</a:t>
            </a:r>
          </a:p>
          <a:p>
            <a:pPr marL="749808" lvl="1" indent="-457200"/>
            <a:r>
              <a:rPr lang="en-GB" sz="2800" dirty="0"/>
              <a:t>Donations for The Royal National Lifeboat Institution (The RNLI)</a:t>
            </a:r>
          </a:p>
          <a:p>
            <a:pPr marL="749808" lvl="1" indent="-457200"/>
            <a:r>
              <a:rPr lang="en-GB" sz="2800" dirty="0"/>
              <a:t>Lottery funding for causes such as sports and the arts</a:t>
            </a:r>
          </a:p>
          <a:p>
            <a:pPr marL="749808" lvl="1" indent="-457200"/>
            <a:r>
              <a:rPr lang="en-GB" sz="2800" dirty="0"/>
              <a:t>Cultural heritage groups, such as those celebrating the 70</a:t>
            </a:r>
            <a:r>
              <a:rPr lang="en-GB" sz="2800" baseline="30000" dirty="0"/>
              <a:t>th</a:t>
            </a:r>
            <a:r>
              <a:rPr lang="en-GB" sz="2800" dirty="0"/>
              <a:t> anniversary of the end of the Second World War.</a:t>
            </a:r>
          </a:p>
        </p:txBody>
      </p:sp>
    </p:spTree>
    <p:extLst>
      <p:ext uri="{BB962C8B-B14F-4D97-AF65-F5344CB8AC3E}">
        <p14:creationId xmlns:p14="http://schemas.microsoft.com/office/powerpoint/2010/main" val="2766092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36</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Aims and Objectives</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292608" lvl="1" indent="0">
              <a:buNone/>
            </a:pPr>
            <a:r>
              <a:rPr lang="en-GB" sz="2800" dirty="0"/>
              <a:t>Every business needs aims and objectives- just as every lesson you attend has aims defining the purpose and outcome of the lesson and objectives which identify how to achieve the aim. Although these aims and objectives might be less formal in a micro business, every business must have a purpose and outcome. You will have your own aims and objectives and a plan of some sort identifying how you are going to get there. </a:t>
            </a:r>
          </a:p>
        </p:txBody>
      </p:sp>
    </p:spTree>
    <p:extLst>
      <p:ext uri="{BB962C8B-B14F-4D97-AF65-F5344CB8AC3E}">
        <p14:creationId xmlns:p14="http://schemas.microsoft.com/office/powerpoint/2010/main" val="4235439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37</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Clarity of Vision</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292608" lvl="1" indent="0">
              <a:buNone/>
            </a:pPr>
            <a:r>
              <a:rPr lang="en-GB" sz="2800" dirty="0"/>
              <a:t>Just as your plan will change and a tutor’s plan can change, so will the aims and objectives of a business. These changes are influenced by market forces, for example customers’ needs. Market forces help a business to focus on its direction and how it an continue to operate. In other words, they are designed to provide clarity of vision without this it is unlikely that the business will succeed. </a:t>
            </a:r>
          </a:p>
          <a:p>
            <a:pPr marL="292608" lvl="1" indent="0">
              <a:buNone/>
            </a:pPr>
            <a:r>
              <a:rPr lang="en-GB" sz="2800" dirty="0"/>
              <a:t>Think about an experience you have had with a business where you have been confused about its purpose or got the impression that the business had no direction. For example, think about whether it would make business sense to set up a market stall selling sportswear and other unrelated products, for example toiletries. </a:t>
            </a:r>
          </a:p>
        </p:txBody>
      </p:sp>
    </p:spTree>
    <p:extLst>
      <p:ext uri="{BB962C8B-B14F-4D97-AF65-F5344CB8AC3E}">
        <p14:creationId xmlns:p14="http://schemas.microsoft.com/office/powerpoint/2010/main" val="1855754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38</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Innovative Products or Processes</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292608" lvl="1" indent="0">
              <a:buNone/>
            </a:pPr>
            <a:r>
              <a:rPr lang="en-GB" sz="2800" dirty="0"/>
              <a:t>Innovative products, or creative ways to go about a process, can lead to business success. Examples include Mad Marc’s idea to enthuse children in science, child innovators of the Crikey </a:t>
            </a:r>
            <a:r>
              <a:rPr lang="en-GB" sz="2800" dirty="0" err="1"/>
              <a:t>Bikey</a:t>
            </a:r>
            <a:r>
              <a:rPr lang="en-GB" sz="2800" dirty="0"/>
              <a:t> harness and Rob Law’s </a:t>
            </a:r>
            <a:r>
              <a:rPr lang="en-GB" sz="2800" dirty="0" err="1"/>
              <a:t>Trunki</a:t>
            </a:r>
            <a:r>
              <a:rPr lang="en-GB" sz="2800" dirty="0"/>
              <a:t>.</a:t>
            </a:r>
          </a:p>
          <a:p>
            <a:pPr marL="292608" lvl="1" indent="0">
              <a:buNone/>
            </a:pPr>
            <a:r>
              <a:rPr lang="en-GB" sz="2800" dirty="0"/>
              <a:t>Having a great idea for an innovative product or idea is a good start. But your perception of a great product or idea may not be someone else’s. what makes good business sense is to be creative- employers are always looking for employees who can think for themselves and propose more efficient ways to manage a process or identify innovative products or services.</a:t>
            </a:r>
          </a:p>
        </p:txBody>
      </p:sp>
    </p:spTree>
    <p:extLst>
      <p:ext uri="{BB962C8B-B14F-4D97-AF65-F5344CB8AC3E}">
        <p14:creationId xmlns:p14="http://schemas.microsoft.com/office/powerpoint/2010/main" val="3387594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39</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Stakeholders and Their Influence</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292608" lvl="1" indent="0">
              <a:buNone/>
            </a:pPr>
            <a:r>
              <a:rPr lang="en-GB" sz="2800" dirty="0"/>
              <a:t>Every business has stakeholders. You may have heard the term used before but you will now learn what it actually means and look at who the various stakeholders in a business are. </a:t>
            </a:r>
          </a:p>
        </p:txBody>
      </p:sp>
    </p:spTree>
    <p:extLst>
      <p:ext uri="{BB962C8B-B14F-4D97-AF65-F5344CB8AC3E}">
        <p14:creationId xmlns:p14="http://schemas.microsoft.com/office/powerpoint/2010/main" val="145460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4EF15B35-3E87-AB47-A668-38DD000ADF27}"/>
              </a:ext>
            </a:extLst>
          </p:cNvPr>
          <p:cNvSpPr>
            <a:spLocks noGrp="1"/>
          </p:cNvSpPr>
          <p:nvPr>
            <p:ph type="ftr" sz="quarter" idx="11"/>
          </p:nvPr>
        </p:nvSpPr>
        <p:spPr/>
        <p:txBody>
          <a:bodyPr/>
          <a:lstStyle/>
          <a:p>
            <a:r>
              <a:rPr lang="en-GB"/>
              <a:t>Unit 1: Exploring Business</a:t>
            </a:r>
            <a:endParaRPr lang="en-US" dirty="0"/>
          </a:p>
        </p:txBody>
      </p:sp>
      <p:sp>
        <p:nvSpPr>
          <p:cNvPr id="18" name="Slide Number Placeholder 17">
            <a:extLst>
              <a:ext uri="{FF2B5EF4-FFF2-40B4-BE49-F238E27FC236}">
                <a16:creationId xmlns:a16="http://schemas.microsoft.com/office/drawing/2014/main" id="{41B78239-2280-4550-A468-F95E90299A50}"/>
              </a:ext>
            </a:extLst>
          </p:cNvPr>
          <p:cNvSpPr>
            <a:spLocks noGrp="1"/>
          </p:cNvSpPr>
          <p:nvPr>
            <p:ph type="sldNum" sz="quarter" idx="12"/>
          </p:nvPr>
        </p:nvSpPr>
        <p:spPr/>
        <p:txBody>
          <a:bodyPr/>
          <a:lstStyle/>
          <a:p>
            <a:fld id="{3A98EE3D-8CD1-4C3F-BD1C-C98C9596463C}" type="slidenum">
              <a:rPr lang="en-US" smtClean="0"/>
              <a:pPr/>
              <a:t>4</a:t>
            </a:fld>
            <a:endParaRPr lang="en-US" dirty="0"/>
          </a:p>
        </p:txBody>
      </p:sp>
      <p:sp>
        <p:nvSpPr>
          <p:cNvPr id="15" name="Title 14">
            <a:extLst>
              <a:ext uri="{FF2B5EF4-FFF2-40B4-BE49-F238E27FC236}">
                <a16:creationId xmlns:a16="http://schemas.microsoft.com/office/drawing/2014/main" id="{66F458A5-2AF5-4290-8A07-8B68C223F81D}"/>
              </a:ext>
            </a:extLst>
          </p:cNvPr>
          <p:cNvSpPr>
            <a:spLocks noGrp="1"/>
          </p:cNvSpPr>
          <p:nvPr>
            <p:ph type="title"/>
          </p:nvPr>
        </p:nvSpPr>
        <p:spPr/>
        <p:txBody>
          <a:bodyPr/>
          <a:lstStyle/>
          <a:p>
            <a:r>
              <a:rPr lang="en-US" b="1" u="sng" dirty="0">
                <a:solidFill>
                  <a:schemeClr val="tx1"/>
                </a:solidFill>
              </a:rPr>
              <a:t>Objective A – Explore the features of different businesses and </a:t>
            </a:r>
            <a:r>
              <a:rPr lang="en-US" b="1" u="sng" dirty="0" err="1">
                <a:solidFill>
                  <a:schemeClr val="tx1"/>
                </a:solidFill>
              </a:rPr>
              <a:t>analyse</a:t>
            </a:r>
            <a:r>
              <a:rPr lang="en-US" b="1" u="sng" dirty="0">
                <a:solidFill>
                  <a:schemeClr val="tx1"/>
                </a:solidFill>
              </a:rPr>
              <a:t> what makes them successful</a:t>
            </a:r>
            <a:endParaRPr lang="ru-RU" b="1" u="sng" dirty="0">
              <a:solidFill>
                <a:schemeClr val="tx1"/>
              </a:solidFill>
            </a:endParaRPr>
          </a:p>
        </p:txBody>
      </p:sp>
      <p:graphicFrame>
        <p:nvGraphicFramePr>
          <p:cNvPr id="10" name="Content Placeholder 2" descr="Smart Art object">
            <a:extLst>
              <a:ext uri="{FF2B5EF4-FFF2-40B4-BE49-F238E27FC236}">
                <a16:creationId xmlns:a16="http://schemas.microsoft.com/office/drawing/2014/main" id="{00E51AD9-52AC-49A5-BF0E-64F1B769CE85}"/>
              </a:ext>
            </a:extLst>
          </p:cNvPr>
          <p:cNvGraphicFramePr>
            <a:graphicFrameLocks noGrp="1"/>
          </p:cNvGraphicFramePr>
          <p:nvPr>
            <p:ph sz="half" idx="1"/>
            <p:extLst>
              <p:ext uri="{D42A27DB-BD31-4B8C-83A1-F6EECF244321}">
                <p14:modId xmlns:p14="http://schemas.microsoft.com/office/powerpoint/2010/main" val="1406219888"/>
              </p:ext>
            </p:extLst>
          </p:nvPr>
        </p:nvGraphicFramePr>
        <p:xfrm>
          <a:off x="643051" y="1399456"/>
          <a:ext cx="4954587" cy="3748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Content Placeholder 5" descr="Woman with laptop">
            <a:extLst>
              <a:ext uri="{FF2B5EF4-FFF2-40B4-BE49-F238E27FC236}">
                <a16:creationId xmlns:a16="http://schemas.microsoft.com/office/drawing/2014/main" id="{BF79C0FC-6A53-48FD-A2FB-DC1F7E6C6B69}"/>
              </a:ext>
            </a:extLst>
          </p:cNvPr>
          <p:cNvPicPr>
            <a:picLocks noGrp="1" noChangeAspect="1"/>
          </p:cNvPicPr>
          <p:nvPr>
            <p:ph sz="half" idx="2"/>
          </p:nvPr>
        </p:nvPicPr>
        <p:blipFill>
          <a:blip r:embed="rId8">
            <a:extLst>
              <a:ext uri="{28A0092B-C50C-407E-A947-70E740481C1C}">
                <a14:useLocalDpi xmlns:a14="http://schemas.microsoft.com/office/drawing/2010/main" val="0"/>
              </a:ext>
            </a:extLst>
          </a:blip>
          <a:srcRect/>
          <a:stretch/>
        </p:blipFill>
        <p:spPr>
          <a:xfrm>
            <a:off x="6096000" y="1986706"/>
            <a:ext cx="5357813" cy="3746655"/>
          </a:xfrm>
        </p:spPr>
      </p:pic>
    </p:spTree>
    <p:extLst>
      <p:ext uri="{BB962C8B-B14F-4D97-AF65-F5344CB8AC3E}">
        <p14:creationId xmlns:p14="http://schemas.microsoft.com/office/powerpoint/2010/main" val="10533736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40</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Stakeholders</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292608" lvl="1" indent="0">
              <a:buNone/>
            </a:pPr>
            <a:r>
              <a:rPr lang="en-GB" sz="2800" dirty="0"/>
              <a:t>There are two types of stakeholders, internal and external. In other words, those within the business, such as its employees and those outside the business, including customers and anyone else with an interest in the business. They all have a stake in the business.  </a:t>
            </a:r>
          </a:p>
        </p:txBody>
      </p:sp>
    </p:spTree>
    <p:extLst>
      <p:ext uri="{BB962C8B-B14F-4D97-AF65-F5344CB8AC3E}">
        <p14:creationId xmlns:p14="http://schemas.microsoft.com/office/powerpoint/2010/main" val="1022693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41</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Internal</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292608" lvl="1" indent="0">
              <a:buNone/>
            </a:pPr>
            <a:r>
              <a:rPr lang="en-GB" sz="2800" dirty="0"/>
              <a:t>The internal stakeholders include:</a:t>
            </a:r>
          </a:p>
          <a:p>
            <a:pPr marL="749808" lvl="1" indent="-457200"/>
            <a:r>
              <a:rPr lang="en-GB" sz="2800" dirty="0"/>
              <a:t>Managers (decision makers and bosses)</a:t>
            </a:r>
          </a:p>
          <a:p>
            <a:pPr marL="749808" lvl="1" indent="-457200"/>
            <a:r>
              <a:rPr lang="en-GB" sz="2800" dirty="0"/>
              <a:t>Employees (reporting to managers)</a:t>
            </a:r>
          </a:p>
          <a:p>
            <a:pPr marL="749808" lvl="1" indent="-457200"/>
            <a:r>
              <a:rPr lang="en-GB" sz="2800" dirty="0"/>
              <a:t>Owners (overall responsibility for the business).</a:t>
            </a:r>
          </a:p>
          <a:p>
            <a:pPr marL="749808" lvl="1" indent="-457200"/>
            <a:endParaRPr lang="en-GB" sz="2800" dirty="0"/>
          </a:p>
          <a:p>
            <a:pPr marL="292608" lvl="1" indent="0">
              <a:buNone/>
            </a:pPr>
            <a:r>
              <a:rPr lang="en-GB" sz="2800" dirty="0"/>
              <a:t>Therefore every sector has internal stakeholders although, for example, a sole trader will not have managers and employees.</a:t>
            </a:r>
          </a:p>
        </p:txBody>
      </p:sp>
    </p:spTree>
    <p:extLst>
      <p:ext uri="{BB962C8B-B14F-4D97-AF65-F5344CB8AC3E}">
        <p14:creationId xmlns:p14="http://schemas.microsoft.com/office/powerpoint/2010/main" val="617154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42</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External</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292608" lvl="1" indent="0">
              <a:buNone/>
            </a:pPr>
            <a:r>
              <a:rPr lang="en-GB" sz="2800" dirty="0"/>
              <a:t>Businesses also have external stakeholders. Without them they wouldn’t have a business. These stakeholders are described in the next slides.</a:t>
            </a:r>
          </a:p>
        </p:txBody>
      </p:sp>
    </p:spTree>
    <p:extLst>
      <p:ext uri="{BB962C8B-B14F-4D97-AF65-F5344CB8AC3E}">
        <p14:creationId xmlns:p14="http://schemas.microsoft.com/office/powerpoint/2010/main" val="3418330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43</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Suppliers </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292608" lvl="1" indent="0">
              <a:buNone/>
            </a:pPr>
            <a:r>
              <a:rPr lang="en-GB" sz="2800" dirty="0"/>
              <a:t>Suppliers supply raw materials. Examples include bricks supplied to builders, electricity to light our homes and streets, fabric to manufacturer our clothes etc. </a:t>
            </a:r>
          </a:p>
        </p:txBody>
      </p:sp>
    </p:spTree>
    <p:extLst>
      <p:ext uri="{BB962C8B-B14F-4D97-AF65-F5344CB8AC3E}">
        <p14:creationId xmlns:p14="http://schemas.microsoft.com/office/powerpoint/2010/main" val="764626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44</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Lenders</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292608" lvl="1" indent="0">
              <a:buNone/>
            </a:pPr>
            <a:r>
              <a:rPr lang="en-GB" sz="2800" dirty="0"/>
              <a:t>These are stakeholders who lend money or possibly services to the business, such as start up business loans. These loans are available through banks and other sources such as government loans. Other loans might include a mortgage for the business premises for those owners who don’t want to rent premises. </a:t>
            </a:r>
          </a:p>
        </p:txBody>
      </p:sp>
    </p:spTree>
    <p:extLst>
      <p:ext uri="{BB962C8B-B14F-4D97-AF65-F5344CB8AC3E}">
        <p14:creationId xmlns:p14="http://schemas.microsoft.com/office/powerpoint/2010/main" val="4006090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45</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Competitors</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292608" lvl="1" indent="0">
              <a:buNone/>
            </a:pPr>
            <a:r>
              <a:rPr lang="en-GB" sz="2800" dirty="0"/>
              <a:t>Anyone who is in competition with a business is also referred to as a stakeholder. In order to operate a successful business, you will need to know who your competitors are and what they are offering. This enables a business owner to be better informed about the choices they can make and whether a change of direction is required, or if an opportunity is arising due to a gap in the market. One such example is the supermarket chain Lidl UK. They identified a need for competitively priced food that does not compromise on taste, as claimed by their adverts.</a:t>
            </a:r>
          </a:p>
        </p:txBody>
      </p:sp>
    </p:spTree>
    <p:extLst>
      <p:ext uri="{BB962C8B-B14F-4D97-AF65-F5344CB8AC3E}">
        <p14:creationId xmlns:p14="http://schemas.microsoft.com/office/powerpoint/2010/main" val="3296417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46</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Debtors</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292608" lvl="1" indent="0">
              <a:buNone/>
            </a:pPr>
            <a:r>
              <a:rPr lang="en-GB" sz="2800" dirty="0"/>
              <a:t>Every business has debtors, although this does not mean all businesses run without making a profit. A debtor is any person or organisation which owes money to the business. The financial crisis in Greece may well have made you familiar with the term debtor in relation to a country which owes money. If you have been given a period of time to pay for a product or service you have received, you are a debtor of that business.</a:t>
            </a:r>
          </a:p>
          <a:p>
            <a:pPr marL="292608" lvl="1" indent="0">
              <a:buNone/>
            </a:pPr>
            <a:endParaRPr lang="en-GB" sz="2800" dirty="0"/>
          </a:p>
        </p:txBody>
      </p:sp>
    </p:spTree>
    <p:extLst>
      <p:ext uri="{BB962C8B-B14F-4D97-AF65-F5344CB8AC3E}">
        <p14:creationId xmlns:p14="http://schemas.microsoft.com/office/powerpoint/2010/main" val="2233526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47</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Creditors</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292608" lvl="1" indent="0">
              <a:buNone/>
            </a:pPr>
            <a:r>
              <a:rPr lang="en-GB" sz="2800" dirty="0"/>
              <a:t>Just as every business has its debtors, it will also have creditors. Creditors are those to whom money is owed, and this may be an individual or another business. If you take the example of raw materials supplied to a business, the supplier becomes a creditor of the business until they have paid for the materials. </a:t>
            </a:r>
          </a:p>
        </p:txBody>
      </p:sp>
    </p:spTree>
    <p:extLst>
      <p:ext uri="{BB962C8B-B14F-4D97-AF65-F5344CB8AC3E}">
        <p14:creationId xmlns:p14="http://schemas.microsoft.com/office/powerpoint/2010/main" val="3887165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48</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Customers</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292608" lvl="1" indent="0">
              <a:buNone/>
            </a:pPr>
            <a:r>
              <a:rPr lang="en-GB" sz="2800" dirty="0"/>
              <a:t>Businesses have both internal and external customers. Everyone can relate to being an external customer whether enquiring about or purchasing a product or service such as an item of clothing, a train ticket or a haircut. You are also a customer when you receive a service for which no money changes hands, such as hospital treatment or careers advice. The last point is especially interesting because, while an external customer might not be required to pay for a service, payment for that service will still come from somewhere, such as government funding. Basically, an external customer is someone who brings revenue into the business. </a:t>
            </a:r>
          </a:p>
        </p:txBody>
      </p:sp>
    </p:spTree>
    <p:extLst>
      <p:ext uri="{BB962C8B-B14F-4D97-AF65-F5344CB8AC3E}">
        <p14:creationId xmlns:p14="http://schemas.microsoft.com/office/powerpoint/2010/main" val="2118922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49</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Customers</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292608" lvl="1" indent="0">
              <a:buNone/>
            </a:pPr>
            <a:r>
              <a:rPr lang="en-GB" sz="2800" dirty="0"/>
              <a:t>Internal customer include anyone directly related to the business. They include employees of a business whether they are physically present in that business or are representatives of the organisation. For example, historically, the majority of sales personnel travelled around promoting and selling their company’s wares for the majority of their time. This type of customer has changed significantly over the last years due to developments in technology that reduce the need for travel, for example email and the internet. </a:t>
            </a:r>
          </a:p>
        </p:txBody>
      </p:sp>
    </p:spTree>
    <p:extLst>
      <p:ext uri="{BB962C8B-B14F-4D97-AF65-F5344CB8AC3E}">
        <p14:creationId xmlns:p14="http://schemas.microsoft.com/office/powerpoint/2010/main" val="2452199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416A0E3C-60E6-4F39-BC55-5F7C224E1F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24" name="Straight Connector 23">
            <a:extLst>
              <a:ext uri="{FF2B5EF4-FFF2-40B4-BE49-F238E27FC236}">
                <a16:creationId xmlns:a16="http://schemas.microsoft.com/office/drawing/2014/main" id="{C5025DAC-8B93-4160-B017-3A274A5828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E844E128-FF69-4E9F-8327-6B504B3C5A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 y="0"/>
            <a:ext cx="12191985"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87071E00-ABE1-44FD-92BD-2769C2C9C727}"/>
              </a:ext>
            </a:extLst>
          </p:cNvPr>
          <p:cNvSpPr>
            <a:spLocks noGrp="1"/>
          </p:cNvSpPr>
          <p:nvPr>
            <p:ph type="title"/>
          </p:nvPr>
        </p:nvSpPr>
        <p:spPr>
          <a:xfrm>
            <a:off x="7534279" y="725276"/>
            <a:ext cx="4342940" cy="933474"/>
          </a:xfrm>
        </p:spPr>
        <p:txBody>
          <a:bodyPr vert="horz" lIns="91440" tIns="45720" rIns="91440" bIns="45720" rtlCol="0" anchor="b">
            <a:noAutofit/>
          </a:bodyPr>
          <a:lstStyle/>
          <a:p>
            <a:r>
              <a:rPr lang="en-GB" sz="2800" dirty="0">
                <a:solidFill>
                  <a:srgbClr val="FFFFFF"/>
                </a:solidFill>
              </a:rPr>
              <a:t>Explore the features of different businesses and analyse what makes them successful</a:t>
            </a:r>
            <a:endParaRPr lang="en-US" sz="2800" dirty="0">
              <a:solidFill>
                <a:srgbClr val="FFFFFF"/>
              </a:solidFill>
            </a:endParaRPr>
          </a:p>
        </p:txBody>
      </p:sp>
      <p:cxnSp>
        <p:nvCxnSpPr>
          <p:cNvPr id="28" name="Straight Connector 27">
            <a:extLst>
              <a:ext uri="{FF2B5EF4-FFF2-40B4-BE49-F238E27FC236}">
                <a16:creationId xmlns:a16="http://schemas.microsoft.com/office/drawing/2014/main" id="{055CEADF-09EA-423C-8C45-F94AF44D5A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3686" y="2353592"/>
            <a:ext cx="329184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6" name="Content Placeholder 5" descr="Laptop screen with some code">
            <a:extLst>
              <a:ext uri="{FF2B5EF4-FFF2-40B4-BE49-F238E27FC236}">
                <a16:creationId xmlns:a16="http://schemas.microsoft.com/office/drawing/2014/main" id="{BF79C0FC-6A53-48FD-A2FB-DC1F7E6C6B69}"/>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a:stretch/>
        </p:blipFill>
        <p:spPr>
          <a:xfrm>
            <a:off x="15" y="8847"/>
            <a:ext cx="7534264" cy="6857990"/>
          </a:xfrm>
          <a:prstGeom prst="rect">
            <a:avLst/>
          </a:prstGeom>
        </p:spPr>
      </p:pic>
      <p:sp>
        <p:nvSpPr>
          <p:cNvPr id="4" name="Footer Placeholder 3">
            <a:extLst>
              <a:ext uri="{FF2B5EF4-FFF2-40B4-BE49-F238E27FC236}">
                <a16:creationId xmlns:a16="http://schemas.microsoft.com/office/drawing/2014/main" id="{94E186FA-5C4C-4ED3-90C4-8DB38BD9C85F}"/>
              </a:ext>
            </a:extLst>
          </p:cNvPr>
          <p:cNvSpPr>
            <a:spLocks noGrp="1"/>
          </p:cNvSpPr>
          <p:nvPr>
            <p:ph type="ftr" sz="quarter" idx="11"/>
          </p:nvPr>
        </p:nvSpPr>
        <p:spPr/>
        <p:txBody>
          <a:bodyPr/>
          <a:lstStyle/>
          <a:p>
            <a:r>
              <a:rPr lang="en-GB"/>
              <a:t>Unit 1: Exploring Business</a:t>
            </a:r>
            <a:endParaRPr lang="en-US" dirty="0"/>
          </a:p>
        </p:txBody>
      </p:sp>
      <p:sp>
        <p:nvSpPr>
          <p:cNvPr id="5" name="Slide Number Placeholder 4">
            <a:extLst>
              <a:ext uri="{FF2B5EF4-FFF2-40B4-BE49-F238E27FC236}">
                <a16:creationId xmlns:a16="http://schemas.microsoft.com/office/drawing/2014/main" id="{486B821F-B541-46B1-BC2A-76D9C1FC48EB}"/>
              </a:ext>
            </a:extLst>
          </p:cNvPr>
          <p:cNvSpPr>
            <a:spLocks noGrp="1"/>
          </p:cNvSpPr>
          <p:nvPr>
            <p:ph type="sldNum" sz="quarter" idx="12"/>
          </p:nvPr>
        </p:nvSpPr>
        <p:spPr/>
        <p:txBody>
          <a:bodyPr/>
          <a:lstStyle/>
          <a:p>
            <a:fld id="{3A98EE3D-8CD1-4C3F-BD1C-C98C9596463C}" type="slidenum">
              <a:rPr lang="en-US" smtClean="0"/>
              <a:t>5</a:t>
            </a:fld>
            <a:endParaRPr lang="en-US" dirty="0"/>
          </a:p>
        </p:txBody>
      </p:sp>
    </p:spTree>
    <p:extLst>
      <p:ext uri="{BB962C8B-B14F-4D97-AF65-F5344CB8AC3E}">
        <p14:creationId xmlns:p14="http://schemas.microsoft.com/office/powerpoint/2010/main" val="330971913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50</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Customers</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292608" lvl="1" indent="0">
              <a:buNone/>
            </a:pPr>
            <a:r>
              <a:rPr lang="en-GB" sz="2800" dirty="0"/>
              <a:t>Internal customer also include employees working in different departments and those working at different sites. They also include suppliers who are crucial to the operation of the business. A successful business relies on everyone working together harmoniously, therefore it is important you recognise that we are all customers of each other. In other words, we become a team, relying on each other’s knowledge, strengths and expertise. Having this philosophy leads to greater job satisfaction as everyone has a stake in the business.</a:t>
            </a:r>
          </a:p>
        </p:txBody>
      </p:sp>
    </p:spTree>
    <p:extLst>
      <p:ext uri="{BB962C8B-B14F-4D97-AF65-F5344CB8AC3E}">
        <p14:creationId xmlns:p14="http://schemas.microsoft.com/office/powerpoint/2010/main" val="3470173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51</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p:txBody>
          <a:bodyPr/>
          <a:lstStyle/>
          <a:p>
            <a:r>
              <a:rPr lang="en-GB" b="1" u="sng" dirty="0"/>
              <a:t>Pause Point- Case Study- ‘Bring me Back’</a:t>
            </a:r>
            <a:endParaRPr lang="ru-RU" b="1" u="sng" dirty="0"/>
          </a:p>
        </p:txBody>
      </p:sp>
      <p:pic>
        <p:nvPicPr>
          <p:cNvPr id="3" name="Content Placeholder 2">
            <a:extLst>
              <a:ext uri="{FF2B5EF4-FFF2-40B4-BE49-F238E27FC236}">
                <a16:creationId xmlns:a16="http://schemas.microsoft.com/office/drawing/2014/main" id="{C606F733-5892-4314-B6CC-30D9BE7CC4CE}"/>
              </a:ext>
            </a:extLst>
          </p:cNvPr>
          <p:cNvPicPr>
            <a:picLocks noGrp="1" noChangeAspect="1"/>
          </p:cNvPicPr>
          <p:nvPr>
            <p:ph sz="half" idx="1"/>
          </p:nvPr>
        </p:nvPicPr>
        <p:blipFill>
          <a:blip r:embed="rId3"/>
          <a:stretch>
            <a:fillRect/>
          </a:stretch>
        </p:blipFill>
        <p:spPr>
          <a:xfrm>
            <a:off x="643051" y="1525362"/>
            <a:ext cx="2612031" cy="4692650"/>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30596" y="52200"/>
            <a:ext cx="1192136" cy="1192136"/>
          </a:xfrm>
          <a:prstGeom prst="rect">
            <a:avLst/>
          </a:prstGeom>
        </p:spPr>
      </p:pic>
      <p:pic>
        <p:nvPicPr>
          <p:cNvPr id="4" name="Picture 3">
            <a:extLst>
              <a:ext uri="{FF2B5EF4-FFF2-40B4-BE49-F238E27FC236}">
                <a16:creationId xmlns:a16="http://schemas.microsoft.com/office/drawing/2014/main" id="{7A931B9D-6210-43E6-93B4-EA08B02281C6}"/>
              </a:ext>
            </a:extLst>
          </p:cNvPr>
          <p:cNvPicPr>
            <a:picLocks noChangeAspect="1"/>
          </p:cNvPicPr>
          <p:nvPr/>
        </p:nvPicPr>
        <p:blipFill>
          <a:blip r:embed="rId5"/>
          <a:stretch>
            <a:fillRect/>
          </a:stretch>
        </p:blipFill>
        <p:spPr>
          <a:xfrm>
            <a:off x="3255082" y="1322275"/>
            <a:ext cx="2771775" cy="5010150"/>
          </a:xfrm>
          <a:prstGeom prst="rect">
            <a:avLst/>
          </a:prstGeom>
        </p:spPr>
      </p:pic>
    </p:spTree>
    <p:extLst>
      <p:ext uri="{BB962C8B-B14F-4D97-AF65-F5344CB8AC3E}">
        <p14:creationId xmlns:p14="http://schemas.microsoft.com/office/powerpoint/2010/main" val="28942986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52</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p:txBody>
          <a:bodyPr/>
          <a:lstStyle/>
          <a:p>
            <a:r>
              <a:rPr lang="en-GB" b="1" u="sng" dirty="0"/>
              <a:t>Pause Point</a:t>
            </a:r>
            <a:endParaRPr lang="ru-RU" b="1" u="sng" dirty="0"/>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505744"/>
            <a:ext cx="11790947" cy="4693049"/>
          </a:xfrm>
        </p:spPr>
        <p:txBody>
          <a:bodyPr numCol="2" spcCol="540000">
            <a:noAutofit/>
          </a:bodyPr>
          <a:lstStyle/>
          <a:p>
            <a:pPr algn="ctr"/>
            <a:r>
              <a:rPr lang="en-GB" sz="4400" b="1" dirty="0"/>
              <a:t>Which aspects of this case study did you find most interesting and why? What new information have you learned?</a:t>
            </a:r>
          </a:p>
          <a:p>
            <a:pPr algn="ctr"/>
            <a:endParaRPr lang="en-GB" sz="3600" b="1" dirty="0"/>
          </a:p>
          <a:p>
            <a:pPr algn="ctr"/>
            <a:endParaRPr lang="en-GB" sz="3600" b="1" dirty="0"/>
          </a:p>
          <a:p>
            <a:pPr algn="ctr"/>
            <a:r>
              <a:rPr lang="en-GB" sz="3600" b="1" u="sng" dirty="0"/>
              <a:t>Hint- </a:t>
            </a:r>
            <a:r>
              <a:rPr lang="en-GB" sz="3600" dirty="0"/>
              <a:t>identify a different type of business and explore how they involve stakeholders to develop their product range.</a:t>
            </a:r>
          </a:p>
          <a:p>
            <a:pPr algn="ctr"/>
            <a:r>
              <a:rPr lang="en-GB" sz="3600" b="1" u="sng" dirty="0"/>
              <a:t>Extend-</a:t>
            </a:r>
            <a:r>
              <a:rPr lang="en-GB" sz="3600" dirty="0"/>
              <a:t> consider other reasons for the success of these businesses based on factual information</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30596" y="52200"/>
            <a:ext cx="1192136" cy="1192136"/>
          </a:xfrm>
          <a:prstGeom prst="rect">
            <a:avLst/>
          </a:prstGeom>
        </p:spPr>
      </p:pic>
    </p:spTree>
    <p:extLst>
      <p:ext uri="{BB962C8B-B14F-4D97-AF65-F5344CB8AC3E}">
        <p14:creationId xmlns:p14="http://schemas.microsoft.com/office/powerpoint/2010/main" val="11423738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53</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Government Agencies and Departments</a:t>
            </a:r>
            <a:endParaRPr lang="ru-RU" b="1" u="sng" dirty="0">
              <a:solidFill>
                <a:schemeClr val="tx1"/>
              </a:solidFill>
            </a:endParaRPr>
          </a:p>
        </p:txBody>
      </p:sp>
      <p:pic>
        <p:nvPicPr>
          <p:cNvPr id="3" name="Picture 2">
            <a:extLst>
              <a:ext uri="{FF2B5EF4-FFF2-40B4-BE49-F238E27FC236}">
                <a16:creationId xmlns:a16="http://schemas.microsoft.com/office/drawing/2014/main" id="{F7A33B79-4D47-4300-A1E9-AF8C5E75CE91}"/>
              </a:ext>
            </a:extLst>
          </p:cNvPr>
          <p:cNvPicPr>
            <a:picLocks noChangeAspect="1"/>
          </p:cNvPicPr>
          <p:nvPr/>
        </p:nvPicPr>
        <p:blipFill>
          <a:blip r:embed="rId3"/>
          <a:stretch>
            <a:fillRect/>
          </a:stretch>
        </p:blipFill>
        <p:spPr>
          <a:xfrm>
            <a:off x="2202025" y="3743770"/>
            <a:ext cx="9200662" cy="2703068"/>
          </a:xfrm>
          <a:prstGeom prst="rect">
            <a:avLst/>
          </a:prstGeom>
        </p:spPr>
      </p:pic>
      <p:sp>
        <p:nvSpPr>
          <p:cNvPr id="4" name="TextBox 3">
            <a:extLst>
              <a:ext uri="{FF2B5EF4-FFF2-40B4-BE49-F238E27FC236}">
                <a16:creationId xmlns:a16="http://schemas.microsoft.com/office/drawing/2014/main" id="{A29C1502-310C-4B53-9D02-A07430FF2F50}"/>
              </a:ext>
            </a:extLst>
          </p:cNvPr>
          <p:cNvSpPr txBox="1"/>
          <p:nvPr/>
        </p:nvSpPr>
        <p:spPr>
          <a:xfrm>
            <a:off x="0" y="1296537"/>
            <a:ext cx="12191999" cy="2831544"/>
          </a:xfrm>
          <a:prstGeom prst="rect">
            <a:avLst/>
          </a:prstGeom>
          <a:noFill/>
        </p:spPr>
        <p:txBody>
          <a:bodyPr wrap="square" rtlCol="0">
            <a:spAutoFit/>
          </a:bodyPr>
          <a:lstStyle/>
          <a:p>
            <a:r>
              <a:rPr lang="en-GB" sz="3200" dirty="0"/>
              <a:t>Other external stakeholders include government agencies and departments, which may be local, national or international. Some example of government departments have been mentioned already, such as Department for Business, Innovation and Skills. Other examples of agencies and departments are outlined on the below.</a:t>
            </a:r>
          </a:p>
          <a:p>
            <a:endParaRPr lang="en-GB" dirty="0"/>
          </a:p>
        </p:txBody>
      </p:sp>
    </p:spTree>
    <p:extLst>
      <p:ext uri="{BB962C8B-B14F-4D97-AF65-F5344CB8AC3E}">
        <p14:creationId xmlns:p14="http://schemas.microsoft.com/office/powerpoint/2010/main" val="41458055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54</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Government Agencies and Departments</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292608" lvl="1" indent="0">
              <a:buNone/>
            </a:pPr>
            <a:r>
              <a:rPr lang="en-GB" sz="2700" dirty="0"/>
              <a:t>Local government includes your local council. In some areas there are two councils, for example in Leicestershire, where they have a county council and a city council. Each of these councils are responsible for services which affect the whole county, such as education, roads, planning, fire and safety, etc. </a:t>
            </a:r>
          </a:p>
          <a:p>
            <a:pPr marL="292608" lvl="1" indent="0">
              <a:buNone/>
            </a:pPr>
            <a:r>
              <a:rPr lang="en-GB" sz="2700" dirty="0"/>
              <a:t>London boroughs each have a council and the metropolitan area has another. District councils are responsible for the detail of how, for example, rubbish collections are organised and how the council tax is structured. You may have a parish or community council which deals with very local matters such as allotments and street lighting. Each has a stake in the business and the community, for example to ensure houses are not built on farmland unless permission is granted.</a:t>
            </a:r>
          </a:p>
        </p:txBody>
      </p:sp>
    </p:spTree>
    <p:extLst>
      <p:ext uri="{BB962C8B-B14F-4D97-AF65-F5344CB8AC3E}">
        <p14:creationId xmlns:p14="http://schemas.microsoft.com/office/powerpoint/2010/main" val="2791419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55</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Government Agencies and Departments</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292608" lvl="1" indent="0">
              <a:buNone/>
            </a:pPr>
            <a:r>
              <a:rPr lang="en-GB" sz="2400" dirty="0"/>
              <a:t>Each government department works with a number of agencies. If you take the example of the Department for Education, a national department working with nine agencies (including Ofsted), they have a stake in your education and provide the funding for your schooling and possibly your education still.</a:t>
            </a:r>
          </a:p>
          <a:p>
            <a:pPr marL="292608" lvl="1" indent="0">
              <a:buNone/>
            </a:pPr>
            <a:r>
              <a:rPr lang="en-GB" sz="2400" dirty="0"/>
              <a:t>An example of international government is the Foreign and Commonwealth Office. It is responsible for: promoting the UK; working with other countries to seek ways to increase our economy; reporting on global developments and travel; informing policy.</a:t>
            </a:r>
          </a:p>
          <a:p>
            <a:pPr marL="292608" lvl="1" indent="0">
              <a:buNone/>
            </a:pPr>
            <a:r>
              <a:rPr lang="en-GB" sz="2400" dirty="0"/>
              <a:t>Government has a stake in businesses and also informs and legislates how businesses must operate. Government rules and regulations and constantly changing and businesses can find it difficult to keep up to date.</a:t>
            </a:r>
          </a:p>
        </p:txBody>
      </p:sp>
    </p:spTree>
    <p:extLst>
      <p:ext uri="{BB962C8B-B14F-4D97-AF65-F5344CB8AC3E}">
        <p14:creationId xmlns:p14="http://schemas.microsoft.com/office/powerpoint/2010/main" val="1868055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56</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Communities</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292608" lvl="1" indent="0">
              <a:buNone/>
            </a:pPr>
            <a:r>
              <a:rPr lang="en-GB" sz="2800" dirty="0"/>
              <a:t>Just as government operates locally, nationally and internationally, so do our communities. You may know of examples where a community has influenced a new or existing business. For example, members of a community may become involved in the operation of a business such as a training centre or a post office, working in partnership with communities. </a:t>
            </a:r>
          </a:p>
        </p:txBody>
      </p:sp>
    </p:spTree>
    <p:extLst>
      <p:ext uri="{BB962C8B-B14F-4D97-AF65-F5344CB8AC3E}">
        <p14:creationId xmlns:p14="http://schemas.microsoft.com/office/powerpoint/2010/main" val="1562811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57</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Pressure Groups</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292608" lvl="1" indent="0">
              <a:buNone/>
            </a:pPr>
            <a:r>
              <a:rPr lang="en-GB" sz="2800" dirty="0"/>
              <a:t>Communities can take on small and large projects and put considerable pressure on whether a business proposition will succeed or fail. For example, a farmer who proposed to sell some of his land to a developer for a crematorium but met with opposition.</a:t>
            </a:r>
          </a:p>
          <a:p>
            <a:pPr marL="292608" lvl="1" indent="0">
              <a:buNone/>
            </a:pPr>
            <a:r>
              <a:rPr lang="en-GB" sz="2800" dirty="0"/>
              <a:t>Another example is where communities nationally have placed pressure upon the government to reconsider their plans for the high speed railway (HS2). Longstanding pressure groups exist on a larger and longer-standing scale, such as:</a:t>
            </a:r>
          </a:p>
          <a:p>
            <a:pPr marL="749808" lvl="1" indent="-457200"/>
            <a:r>
              <a:rPr lang="en-GB" sz="2800" dirty="0"/>
              <a:t>Animal rights activists</a:t>
            </a:r>
          </a:p>
          <a:p>
            <a:pPr marL="749808" lvl="1" indent="-457200"/>
            <a:r>
              <a:rPr lang="en-GB" sz="2800" dirty="0"/>
              <a:t>Amnesty international</a:t>
            </a:r>
          </a:p>
          <a:p>
            <a:pPr marL="749808" lvl="1" indent="-457200"/>
            <a:r>
              <a:rPr lang="en-GB" sz="2800" dirty="0"/>
              <a:t>Greenpeace</a:t>
            </a:r>
          </a:p>
          <a:p>
            <a:pPr marL="749808" lvl="1" indent="-457200"/>
            <a:r>
              <a:rPr lang="en-GB" sz="2800" dirty="0"/>
              <a:t>Christian Aid</a:t>
            </a:r>
          </a:p>
        </p:txBody>
      </p:sp>
    </p:spTree>
    <p:extLst>
      <p:ext uri="{BB962C8B-B14F-4D97-AF65-F5344CB8AC3E}">
        <p14:creationId xmlns:p14="http://schemas.microsoft.com/office/powerpoint/2010/main" val="358469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58</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Interest Groups</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292608" lvl="1" indent="0">
              <a:buNone/>
            </a:pPr>
            <a:r>
              <a:rPr lang="en-GB" sz="2800" dirty="0"/>
              <a:t>These groups include members with an interest in a business or specific businesses who strive for a common cause. They look to influence the business or factors such as policy or regulators. These include:</a:t>
            </a:r>
          </a:p>
          <a:p>
            <a:pPr marL="749808" lvl="1" indent="-457200"/>
            <a:r>
              <a:rPr lang="en-GB" sz="2800" dirty="0"/>
              <a:t>Trade unions</a:t>
            </a:r>
          </a:p>
          <a:p>
            <a:pPr marL="749808" lvl="1" indent="-457200"/>
            <a:r>
              <a:rPr lang="en-GB" sz="2800" dirty="0"/>
              <a:t>Chambers of commerce</a:t>
            </a:r>
          </a:p>
          <a:p>
            <a:pPr marL="749808" lvl="1" indent="-457200"/>
            <a:r>
              <a:rPr lang="en-GB" sz="2800" dirty="0"/>
              <a:t>Professional associations such as those representing:</a:t>
            </a:r>
          </a:p>
          <a:p>
            <a:pPr marL="749808" lvl="1" indent="-457200">
              <a:buFont typeface="Wingdings" panose="05000000000000000000" pitchFamily="2" charset="2"/>
              <a:buChar char="v"/>
            </a:pPr>
            <a:r>
              <a:rPr lang="en-GB" sz="2800" dirty="0"/>
              <a:t>Accountants</a:t>
            </a:r>
          </a:p>
          <a:p>
            <a:pPr marL="749808" lvl="1" indent="-457200">
              <a:buFont typeface="Wingdings" panose="05000000000000000000" pitchFamily="2" charset="2"/>
              <a:buChar char="v"/>
            </a:pPr>
            <a:r>
              <a:rPr lang="en-GB" sz="2800" dirty="0"/>
              <a:t>Doctors</a:t>
            </a:r>
          </a:p>
          <a:p>
            <a:pPr marL="749808" lvl="1" indent="-457200">
              <a:buFont typeface="Wingdings" panose="05000000000000000000" pitchFamily="2" charset="2"/>
              <a:buChar char="v"/>
            </a:pPr>
            <a:r>
              <a:rPr lang="en-GB" sz="2800" dirty="0"/>
              <a:t>Lawyers</a:t>
            </a:r>
          </a:p>
          <a:p>
            <a:pPr marL="749808" lvl="1" indent="-457200">
              <a:buFont typeface="Wingdings" panose="05000000000000000000" pitchFamily="2" charset="2"/>
              <a:buChar char="v"/>
            </a:pPr>
            <a:r>
              <a:rPr lang="en-GB" sz="2800" dirty="0"/>
              <a:t>Architects</a:t>
            </a:r>
          </a:p>
          <a:p>
            <a:pPr marL="292608" lvl="1" indent="0">
              <a:buNone/>
            </a:pPr>
            <a:endParaRPr lang="en-GB" sz="2800" dirty="0"/>
          </a:p>
        </p:txBody>
      </p:sp>
    </p:spTree>
    <p:extLst>
      <p:ext uri="{BB962C8B-B14F-4D97-AF65-F5344CB8AC3E}">
        <p14:creationId xmlns:p14="http://schemas.microsoft.com/office/powerpoint/2010/main" val="1266267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59</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The Influence of Stakeholders on Business Success</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292608" lvl="1" indent="0">
              <a:buNone/>
            </a:pPr>
            <a:r>
              <a:rPr lang="en-GB" sz="2800" dirty="0"/>
              <a:t>Stakeholders can influence business success. Earlier, you read about the London Stock Exchange where public limited companies (</a:t>
            </a:r>
            <a:r>
              <a:rPr lang="en-GB" sz="2800" dirty="0" err="1"/>
              <a:t>plcs</a:t>
            </a:r>
            <a:r>
              <a:rPr lang="en-GB" sz="2800" dirty="0"/>
              <a:t>) offers shares in the company. This raise funding for the business by selling off parts of it as shares. Shareholders are looking for value for money; in business terms this is called shareholder value.</a:t>
            </a:r>
          </a:p>
          <a:p>
            <a:pPr marL="292608" lvl="1" indent="0">
              <a:buNone/>
            </a:pPr>
            <a:r>
              <a:rPr lang="en-GB" sz="2800" dirty="0"/>
              <a:t>As you probably know, the value of these shares can go down as well as up and therefore shareholders are keen to ensure their investment is worthwhile. This can create a tension between those who run the business and those who simply have an interest in it. Shareholders vote on proposals for the ways the business is run which depends on majority votes.</a:t>
            </a:r>
          </a:p>
        </p:txBody>
      </p:sp>
    </p:spTree>
    <p:extLst>
      <p:ext uri="{BB962C8B-B14F-4D97-AF65-F5344CB8AC3E}">
        <p14:creationId xmlns:p14="http://schemas.microsoft.com/office/powerpoint/2010/main" val="1764762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6</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p:txBody>
          <a:bodyPr/>
          <a:lstStyle/>
          <a:p>
            <a:r>
              <a:rPr lang="en-GB" b="1" u="sng" dirty="0">
                <a:solidFill>
                  <a:schemeClr val="tx1"/>
                </a:solidFill>
              </a:rPr>
              <a:t>Explore the features of different businesses and analyse what makes them successful</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0" indent="0">
              <a:buNone/>
            </a:pPr>
            <a:r>
              <a:rPr lang="en-GB" sz="3600" dirty="0"/>
              <a:t>Most businesses rely on making a profit and the bigger the profit, the more successful the business. Although, remember that not every business measures its success by the amount of profit it makes. You will explore why that is a litter later. However, the way a business is organised to deliver its aims and meet the needs of its customer is critical to its success. In this unit you start to explore types of businesses and what influences success and failure. </a:t>
            </a:r>
          </a:p>
        </p:txBody>
      </p:sp>
    </p:spTree>
    <p:extLst>
      <p:ext uri="{BB962C8B-B14F-4D97-AF65-F5344CB8AC3E}">
        <p14:creationId xmlns:p14="http://schemas.microsoft.com/office/powerpoint/2010/main" val="4135744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60</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The Influence of Stakeholders on Business Success</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292608" lvl="1" indent="0">
              <a:buNone/>
            </a:pPr>
            <a:r>
              <a:rPr lang="en-GB" sz="2800" dirty="0"/>
              <a:t>Customers are also stakeholders and should be considered as long-term assets. Customers who feel valued and receive good service are more likely to remain loyal. Strong customer service, such as that provided by M&amp;S, Waitrose and JLP, enables customer retention. </a:t>
            </a:r>
          </a:p>
          <a:p>
            <a:pPr marL="292608" lvl="1" indent="0">
              <a:buNone/>
            </a:pPr>
            <a:r>
              <a:rPr lang="en-GB" sz="2800" dirty="0"/>
              <a:t>Surprisingly, some businesses are constantly chasing new business and overlook the power of using their existing customer base by retaining their customers. Some businesses make assumptions that if a customer has just purchased a product or service they may not purchase again for a while, if at all. You can probably give examples of businesses who promote special offers to ‘brand new customers only’.</a:t>
            </a:r>
          </a:p>
        </p:txBody>
      </p:sp>
    </p:spTree>
    <p:extLst>
      <p:ext uri="{BB962C8B-B14F-4D97-AF65-F5344CB8AC3E}">
        <p14:creationId xmlns:p14="http://schemas.microsoft.com/office/powerpoint/2010/main" val="2210953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61</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Employee Involvement</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292608" lvl="1" indent="0">
              <a:buNone/>
            </a:pPr>
            <a:r>
              <a:rPr lang="en-GB" sz="2400" dirty="0"/>
              <a:t>As employees are stakeholders of the business they contribute to the success of the business, whether it is as a direct or indirect result of their actions. </a:t>
            </a:r>
          </a:p>
          <a:p>
            <a:pPr marL="292608" lvl="1" indent="0">
              <a:buNone/>
            </a:pPr>
            <a:r>
              <a:rPr lang="en-GB" sz="2400" dirty="0"/>
              <a:t>Some businesses have employee contribution schemes, such as JLP, Waitrose, Brompton Bikes and Dyson. In a similar way, you place of study will seek feedback form its employees as well as its students. Suggestions and recommendations can indirectly impact on the success of a business by initiating ideas.</a:t>
            </a:r>
          </a:p>
          <a:p>
            <a:pPr marL="292608" lvl="1" indent="0">
              <a:buNone/>
            </a:pPr>
            <a:r>
              <a:rPr lang="en-GB" sz="2400" dirty="0"/>
              <a:t>In the early 20</a:t>
            </a:r>
            <a:r>
              <a:rPr lang="en-GB" sz="2400" baseline="30000" dirty="0"/>
              <a:t>th</a:t>
            </a:r>
            <a:r>
              <a:rPr lang="en-GB" sz="2400" dirty="0"/>
              <a:t> century, a shop assistant in a major department store in New York suggested to a customer that they visit their main competitor when they could not supply the item sought. Despite opposition from the management, the sales in this store increased as a direct result and, subsequently, other stores followed the example</a:t>
            </a:r>
            <a:r>
              <a:rPr lang="en-GB" sz="2800" dirty="0"/>
              <a:t>.</a:t>
            </a:r>
          </a:p>
        </p:txBody>
      </p:sp>
    </p:spTree>
    <p:extLst>
      <p:ext uri="{BB962C8B-B14F-4D97-AF65-F5344CB8AC3E}">
        <p14:creationId xmlns:p14="http://schemas.microsoft.com/office/powerpoint/2010/main" val="1102520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62</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Corporate Social Responsibility </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292608" lvl="1" indent="0">
              <a:buNone/>
            </a:pPr>
            <a:r>
              <a:rPr lang="en-GB" sz="2800" dirty="0"/>
              <a:t>Often shortened to CSR, corporate social responsibility means the contribution that a business has committed to make to society and the environment. To deliver such a commitment, employees are encouraged to volunteer in a community project and work with community groups. The business might allocate the equivalent of one day a year to such an activity. Several major businesses are known for this strategy.</a:t>
            </a:r>
          </a:p>
          <a:p>
            <a:pPr marL="292608" lvl="1" indent="0">
              <a:buNone/>
            </a:pPr>
            <a:endParaRPr lang="en-GB" sz="2800" dirty="0"/>
          </a:p>
        </p:txBody>
      </p:sp>
    </p:spTree>
    <p:extLst>
      <p:ext uri="{BB962C8B-B14F-4D97-AF65-F5344CB8AC3E}">
        <p14:creationId xmlns:p14="http://schemas.microsoft.com/office/powerpoint/2010/main" val="2949434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63</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Corporate Social Responsibility </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292608" lvl="1" indent="0">
              <a:buNone/>
            </a:pPr>
            <a:r>
              <a:rPr lang="en-GB" sz="2800" dirty="0"/>
              <a:t>As consumers, we are probably made more aware of our responsibilities to society and environment than ever before. There are businesses which alert public interest, such as the nuclear industry, and others which may be of particular interest to you, such as endangered species. It is probably unlikely that you can avoid daily media interest about local or global examples of poverty or waste or damage to the environment. </a:t>
            </a:r>
          </a:p>
          <a:p>
            <a:pPr marL="292608" lvl="1" indent="0">
              <a:buNone/>
            </a:pPr>
            <a:endParaRPr lang="en-GB" sz="2800" dirty="0"/>
          </a:p>
          <a:p>
            <a:pPr marL="292608" lvl="1" indent="0">
              <a:buNone/>
            </a:pPr>
            <a:r>
              <a:rPr lang="en-GB" sz="2800" dirty="0"/>
              <a:t>Interest groups influence and support CSR strategies. One such example is the Banyan Tree Resort which endeavours to protect the environment by investing in research projects and educating visitors to their resort. </a:t>
            </a:r>
          </a:p>
        </p:txBody>
      </p:sp>
    </p:spTree>
    <p:extLst>
      <p:ext uri="{BB962C8B-B14F-4D97-AF65-F5344CB8AC3E}">
        <p14:creationId xmlns:p14="http://schemas.microsoft.com/office/powerpoint/2010/main" val="2642108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64</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p:txBody>
          <a:bodyPr/>
          <a:lstStyle/>
          <a:p>
            <a:r>
              <a:rPr lang="en-GB" b="1" u="sng" dirty="0"/>
              <a:t>Pause Point- Case Study- Little Italy</a:t>
            </a:r>
            <a:endParaRPr lang="ru-RU" b="1" u="sng"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30596" y="52200"/>
            <a:ext cx="1192136" cy="1192136"/>
          </a:xfrm>
          <a:prstGeom prst="rect">
            <a:avLst/>
          </a:prstGeom>
        </p:spPr>
      </p:pic>
      <p:pic>
        <p:nvPicPr>
          <p:cNvPr id="8" name="Picture 7">
            <a:extLst>
              <a:ext uri="{FF2B5EF4-FFF2-40B4-BE49-F238E27FC236}">
                <a16:creationId xmlns:a16="http://schemas.microsoft.com/office/drawing/2014/main" id="{7D0D79B1-C047-4045-A4E2-9FFD3FB9D92C}"/>
              </a:ext>
            </a:extLst>
          </p:cNvPr>
          <p:cNvPicPr>
            <a:picLocks noChangeAspect="1"/>
          </p:cNvPicPr>
          <p:nvPr/>
        </p:nvPicPr>
        <p:blipFill>
          <a:blip r:embed="rId4"/>
          <a:stretch>
            <a:fillRect/>
          </a:stretch>
        </p:blipFill>
        <p:spPr>
          <a:xfrm>
            <a:off x="1579982" y="1333500"/>
            <a:ext cx="8422433" cy="4825352"/>
          </a:xfrm>
          <a:prstGeom prst="rect">
            <a:avLst/>
          </a:prstGeom>
        </p:spPr>
      </p:pic>
    </p:spTree>
    <p:extLst>
      <p:ext uri="{BB962C8B-B14F-4D97-AF65-F5344CB8AC3E}">
        <p14:creationId xmlns:p14="http://schemas.microsoft.com/office/powerpoint/2010/main" val="397801399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65</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Effective Business Communication</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292608" lvl="1" indent="0">
              <a:buNone/>
            </a:pPr>
            <a:r>
              <a:rPr lang="en-GB" sz="2800" dirty="0"/>
              <a:t>Without effective business communications, a business is unlikely to succeed. Since the latter part of the 20</a:t>
            </a:r>
            <a:r>
              <a:rPr lang="en-GB" sz="2800" baseline="30000" dirty="0"/>
              <a:t>th</a:t>
            </a:r>
            <a:r>
              <a:rPr lang="en-GB" sz="2800" dirty="0"/>
              <a:t> century, people have relied on the introduction and development of digital communications and, as you will explore shortly, these require a different approach to how to communicate with the diverse audiences with which businesses need to engage. </a:t>
            </a:r>
          </a:p>
        </p:txBody>
      </p:sp>
    </p:spTree>
    <p:extLst>
      <p:ext uri="{BB962C8B-B14F-4D97-AF65-F5344CB8AC3E}">
        <p14:creationId xmlns:p14="http://schemas.microsoft.com/office/powerpoint/2010/main" val="1684758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66</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Effective Business Communication</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292608" lvl="1" indent="0">
              <a:buNone/>
            </a:pPr>
            <a:r>
              <a:rPr lang="en-GB" sz="2800" dirty="0"/>
              <a:t>While English is widely spoken around the global, it is too easy to assume that everyone understands exactly what we mean. For example, a simple message shown in the first column on the next slide might be clear, but the message written in slang in the second column could be difficult for a UK  resident to interpret, let alone an overseas customer. The interpretation shown in the third column might be clear, but is it appropriate in a business context?</a:t>
            </a:r>
          </a:p>
        </p:txBody>
      </p:sp>
    </p:spTree>
    <p:extLst>
      <p:ext uri="{BB962C8B-B14F-4D97-AF65-F5344CB8AC3E}">
        <p14:creationId xmlns:p14="http://schemas.microsoft.com/office/powerpoint/2010/main" val="1796163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67</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Effective Business Communication</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292608" lvl="1" indent="0">
              <a:buNone/>
            </a:pPr>
            <a:endParaRPr lang="en-GB" sz="2800" dirty="0"/>
          </a:p>
        </p:txBody>
      </p:sp>
      <p:pic>
        <p:nvPicPr>
          <p:cNvPr id="3" name="Picture 2">
            <a:extLst>
              <a:ext uri="{FF2B5EF4-FFF2-40B4-BE49-F238E27FC236}">
                <a16:creationId xmlns:a16="http://schemas.microsoft.com/office/drawing/2014/main" id="{34C168A2-F21E-4C77-806C-F43C41460C70}"/>
              </a:ext>
            </a:extLst>
          </p:cNvPr>
          <p:cNvPicPr>
            <a:picLocks noChangeAspect="1"/>
          </p:cNvPicPr>
          <p:nvPr/>
        </p:nvPicPr>
        <p:blipFill>
          <a:blip r:embed="rId3"/>
          <a:stretch>
            <a:fillRect/>
          </a:stretch>
        </p:blipFill>
        <p:spPr>
          <a:xfrm>
            <a:off x="643596" y="1768505"/>
            <a:ext cx="10287000" cy="3524250"/>
          </a:xfrm>
          <a:prstGeom prst="rect">
            <a:avLst/>
          </a:prstGeom>
        </p:spPr>
      </p:pic>
    </p:spTree>
    <p:extLst>
      <p:ext uri="{BB962C8B-B14F-4D97-AF65-F5344CB8AC3E}">
        <p14:creationId xmlns:p14="http://schemas.microsoft.com/office/powerpoint/2010/main" val="777395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68</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Appropriate Presentation and Delivery of Information to a Given Audience </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292608" lvl="1" indent="0">
              <a:buNone/>
            </a:pPr>
            <a:r>
              <a:rPr lang="en-GB" sz="2400" dirty="0"/>
              <a:t>You may have been asked to give a presentation to your tutors and classmates in school or college. If you have a part-time job, consider how often you have been required to give a presentation to colleagues or managers. In this situation, it is possible you would be told what format is required.</a:t>
            </a:r>
          </a:p>
          <a:p>
            <a:pPr marL="292608" lvl="1" indent="0">
              <a:buNone/>
            </a:pPr>
            <a:r>
              <a:rPr lang="en-GB" sz="2400" dirty="0"/>
              <a:t>However, if you have been asked by a family member to explain something to them or describe an idea, the way you present it to them is likely to be very different. In a business context, you may be required to produce a written report, presentation of slides or use a flip chart and pens to explain a concept. It is highly unlikely that any of these methods will be needed with family or close friends where you are communicating on a more informal basis. Yet people tend to associate a presentation with an electronic output. </a:t>
            </a:r>
          </a:p>
        </p:txBody>
      </p:sp>
    </p:spTree>
    <p:extLst>
      <p:ext uri="{BB962C8B-B14F-4D97-AF65-F5344CB8AC3E}">
        <p14:creationId xmlns:p14="http://schemas.microsoft.com/office/powerpoint/2010/main" val="1608690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69</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Written Presentations</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292608" lvl="1" indent="0">
              <a:buNone/>
            </a:pPr>
            <a:r>
              <a:rPr lang="en-GB" sz="2800" dirty="0"/>
              <a:t>In business, presentations take place almost continually. Reports can be formal, for example those which deal with business matters relating to finance or policy, such as government reports. A finance department (which may comprise just one or two people n a SME) will routinely produce a set of written monthly accounts as a formal report.</a:t>
            </a:r>
          </a:p>
        </p:txBody>
      </p:sp>
    </p:spTree>
    <p:extLst>
      <p:ext uri="{BB962C8B-B14F-4D97-AF65-F5344CB8AC3E}">
        <p14:creationId xmlns:p14="http://schemas.microsoft.com/office/powerpoint/2010/main" val="565599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7</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p:txBody>
          <a:bodyPr/>
          <a:lstStyle/>
          <a:p>
            <a:r>
              <a:rPr lang="en-GB" b="1" u="sng" dirty="0">
                <a:solidFill>
                  <a:schemeClr val="tx1"/>
                </a:solidFill>
              </a:rPr>
              <a:t>Features of Businesses</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0" indent="0">
              <a:buNone/>
            </a:pPr>
            <a:r>
              <a:rPr lang="en-GB" sz="3600" dirty="0"/>
              <a:t>Another word for ‘feature’ is ‘characteristic’ or ‘attribute’; therefore business features comprise the characteristics that make up every organisation. For example, sole traders, such as a plumber or mobile hairdresser offering a service to customers who live locally. Other businesses might be very big and sell their products or services around the world, such as the BBC and Virgin Atlantic.    </a:t>
            </a:r>
          </a:p>
        </p:txBody>
      </p:sp>
    </p:spTree>
    <p:extLst>
      <p:ext uri="{BB962C8B-B14F-4D97-AF65-F5344CB8AC3E}">
        <p14:creationId xmlns:p14="http://schemas.microsoft.com/office/powerpoint/2010/main" val="2018174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70</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Written Presentations</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292608" lvl="1" indent="0">
              <a:buNone/>
            </a:pPr>
            <a:r>
              <a:rPr lang="en-GB" sz="2700" dirty="0"/>
              <a:t>While electronic software is probably used to produce the financial accounts and the report, an explanation of what the figures actually mean will be more appropriate than providing lots of graph or colourful slides. This means that the accounts need to be explained in a different format so that others can understand them clearly. This could be informal, for example by using a flip chart, or talking others through the information. Informal reports can also describe progress on a project or idea. In this case, the language will reflect a less formal and less business-like approach.</a:t>
            </a:r>
          </a:p>
          <a:p>
            <a:pPr marL="292608" lvl="1" indent="0">
              <a:buNone/>
            </a:pPr>
            <a:endParaRPr lang="en-GB" sz="2700" dirty="0"/>
          </a:p>
          <a:p>
            <a:pPr marL="292608" lvl="1" indent="0">
              <a:buNone/>
            </a:pPr>
            <a:r>
              <a:rPr lang="en-GB" sz="2700" dirty="0"/>
              <a:t>With all written presentations it is important that the information provided is accurate and presented in an appropriate format. </a:t>
            </a:r>
          </a:p>
        </p:txBody>
      </p:sp>
    </p:spTree>
    <p:extLst>
      <p:ext uri="{BB962C8B-B14F-4D97-AF65-F5344CB8AC3E}">
        <p14:creationId xmlns:p14="http://schemas.microsoft.com/office/powerpoint/2010/main" val="2169779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71</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Written Presentations</a:t>
            </a:r>
            <a:endParaRPr lang="ru-RU" b="1" u="sng" dirty="0">
              <a:solidFill>
                <a:schemeClr val="tx1"/>
              </a:solidFill>
            </a:endParaRPr>
          </a:p>
        </p:txBody>
      </p:sp>
      <p:sp>
        <p:nvSpPr>
          <p:cNvPr id="3" name="TextBox 2">
            <a:extLst>
              <a:ext uri="{FF2B5EF4-FFF2-40B4-BE49-F238E27FC236}">
                <a16:creationId xmlns:a16="http://schemas.microsoft.com/office/drawing/2014/main" id="{8D026AD1-6428-46F9-8582-B400C92A3B96}"/>
              </a:ext>
            </a:extLst>
          </p:cNvPr>
          <p:cNvSpPr txBox="1"/>
          <p:nvPr/>
        </p:nvSpPr>
        <p:spPr>
          <a:xfrm>
            <a:off x="0" y="1296537"/>
            <a:ext cx="12191999" cy="800219"/>
          </a:xfrm>
          <a:prstGeom prst="rect">
            <a:avLst/>
          </a:prstGeom>
          <a:noFill/>
        </p:spPr>
        <p:txBody>
          <a:bodyPr wrap="square" rtlCol="0">
            <a:spAutoFit/>
          </a:bodyPr>
          <a:lstStyle/>
          <a:p>
            <a:r>
              <a:rPr lang="en-GB" sz="2800" dirty="0"/>
              <a:t>Example of ways to communicate in business</a:t>
            </a:r>
          </a:p>
          <a:p>
            <a:r>
              <a:rPr lang="en-GB" dirty="0"/>
              <a:t> </a:t>
            </a:r>
          </a:p>
        </p:txBody>
      </p:sp>
      <p:pic>
        <p:nvPicPr>
          <p:cNvPr id="4" name="Picture 3">
            <a:extLst>
              <a:ext uri="{FF2B5EF4-FFF2-40B4-BE49-F238E27FC236}">
                <a16:creationId xmlns:a16="http://schemas.microsoft.com/office/drawing/2014/main" id="{18C070F9-AFF2-46C4-A289-2151A535D1D8}"/>
              </a:ext>
            </a:extLst>
          </p:cNvPr>
          <p:cNvPicPr>
            <a:picLocks noChangeAspect="1"/>
          </p:cNvPicPr>
          <p:nvPr/>
        </p:nvPicPr>
        <p:blipFill>
          <a:blip r:embed="rId3"/>
          <a:stretch>
            <a:fillRect/>
          </a:stretch>
        </p:blipFill>
        <p:spPr>
          <a:xfrm>
            <a:off x="885877" y="1696646"/>
            <a:ext cx="10353675" cy="4600575"/>
          </a:xfrm>
          <a:prstGeom prst="rect">
            <a:avLst/>
          </a:prstGeom>
        </p:spPr>
      </p:pic>
    </p:spTree>
    <p:extLst>
      <p:ext uri="{BB962C8B-B14F-4D97-AF65-F5344CB8AC3E}">
        <p14:creationId xmlns:p14="http://schemas.microsoft.com/office/powerpoint/2010/main" val="321014207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72</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Written Presentations</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292608" lvl="1" indent="0">
              <a:buNone/>
            </a:pPr>
            <a:r>
              <a:rPr lang="en-GB" sz="2700" dirty="0"/>
              <a:t>Video conferencing may be used to present some reports, especially where employees are unable to attend one site or always work cross-site. Faxes are used infrequently these days but do still exist, especially overseas or in remote locations where internet connection is less reliable</a:t>
            </a:r>
          </a:p>
        </p:txBody>
      </p:sp>
    </p:spTree>
    <p:extLst>
      <p:ext uri="{BB962C8B-B14F-4D97-AF65-F5344CB8AC3E}">
        <p14:creationId xmlns:p14="http://schemas.microsoft.com/office/powerpoint/2010/main" val="194751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73</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Oral Presentations</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292608" lvl="1" indent="0">
              <a:buNone/>
            </a:pPr>
            <a:r>
              <a:rPr lang="en-GB" sz="2800" dirty="0"/>
              <a:t>Presentations are often accompanied by a speaker, where professional presenting software is used. This is because each slide should only provide a headline account, with the detail explained by the presenter. Presentations are especially useful when communicating to larger audiences or when giving a series of presentations. They may be accompanied by speaker notes.</a:t>
            </a:r>
          </a:p>
        </p:txBody>
      </p:sp>
    </p:spTree>
    <p:extLst>
      <p:ext uri="{BB962C8B-B14F-4D97-AF65-F5344CB8AC3E}">
        <p14:creationId xmlns:p14="http://schemas.microsoft.com/office/powerpoint/2010/main" val="3714926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74</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Oral Presentations</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292608" lvl="1" indent="0">
              <a:buNone/>
            </a:pPr>
            <a:r>
              <a:rPr lang="en-GB" sz="2800" dirty="0"/>
              <a:t>It is important to consider the purpose of communicating and whether the language used needs to be adapted to different audiences. For example, technical language is understood by a specialist, such as mechanical engineer or IT technician, but it needs to be adapted if you are proposing changes to a network system to non-expert users of that system.</a:t>
            </a:r>
          </a:p>
        </p:txBody>
      </p:sp>
    </p:spTree>
    <p:extLst>
      <p:ext uri="{BB962C8B-B14F-4D97-AF65-F5344CB8AC3E}">
        <p14:creationId xmlns:p14="http://schemas.microsoft.com/office/powerpoint/2010/main" val="1462007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75</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Importance of Communication to Aid Business Success</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292608" lvl="1" indent="0">
              <a:buNone/>
            </a:pPr>
            <a:r>
              <a:rPr lang="en-GB" sz="2800" dirty="0"/>
              <a:t>Social media can be a great way of promoting a small business and getting it known across a wider community (like Little Italy promoting its services to customers through its website and newsletter). Regardless of business size, social media is being used more widely each year and those dominating business communications include LinkedIn, Instagram, Facebook and Twitter. Government offices also rely on social media. Although there are reservations about using social media, it ca recap rewards if it used responsibly. </a:t>
            </a:r>
          </a:p>
        </p:txBody>
      </p:sp>
    </p:spTree>
    <p:extLst>
      <p:ext uri="{BB962C8B-B14F-4D97-AF65-F5344CB8AC3E}">
        <p14:creationId xmlns:p14="http://schemas.microsoft.com/office/powerpoint/2010/main" val="4196968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76</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Importance of Communication to Aid Business Success</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292608" lvl="1" indent="0">
              <a:buNone/>
            </a:pPr>
            <a:r>
              <a:rPr lang="en-GB" sz="2800" dirty="0"/>
              <a:t>Social networks which develop through the use of social media become virtual communities, spanning diverse geographic locations and ignoring political boundaries. Less obvious examples of virtual communities include those initiated by inventor James Dyson and Brompton Bikes. </a:t>
            </a:r>
          </a:p>
          <a:p>
            <a:pPr marL="292608" lvl="1" indent="0">
              <a:buNone/>
            </a:pPr>
            <a:endParaRPr lang="en-GB" sz="2800" dirty="0"/>
          </a:p>
          <a:p>
            <a:pPr marL="292608" lvl="1" indent="0">
              <a:buNone/>
            </a:pPr>
            <a:endParaRPr lang="en-GB" sz="2800" dirty="0"/>
          </a:p>
          <a:p>
            <a:pPr marL="292608" lvl="1" indent="0">
              <a:buNone/>
            </a:pPr>
            <a:r>
              <a:rPr lang="en-GB" sz="2800" dirty="0"/>
              <a:t>These virtual communities can thrive on common interests and develop fresh ideas, extend knowledge and be useful for business owners who are considering ways to expand or even start up a business. Virtual communities can make or break a business and word can travel fast. Sites as TripAdvisor use virtual communities for gathering reviews from customers on their experiences. </a:t>
            </a:r>
          </a:p>
        </p:txBody>
      </p:sp>
    </p:spTree>
    <p:extLst>
      <p:ext uri="{BB962C8B-B14F-4D97-AF65-F5344CB8AC3E}">
        <p14:creationId xmlns:p14="http://schemas.microsoft.com/office/powerpoint/2010/main" val="825762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77</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1" y="0"/>
            <a:ext cx="12192000" cy="1296537"/>
          </a:xfrm>
        </p:spPr>
        <p:txBody>
          <a:bodyPr/>
          <a:lstStyle/>
          <a:p>
            <a:r>
              <a:rPr lang="en-GB" b="1" u="sng" dirty="0">
                <a:solidFill>
                  <a:schemeClr val="tx1"/>
                </a:solidFill>
              </a:rPr>
              <a:t>Importance of Communication to Aid Business Success</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292608" lvl="1" indent="0">
              <a:buNone/>
            </a:pPr>
            <a:r>
              <a:rPr lang="en-GB" sz="2800" dirty="0"/>
              <a:t>Some businesses, such as Microsoft, use discussion boards to generate ongoing interaction whether to promote a product or service, or to report or solve problems. Sites such as Educator Network evolved to bring tutors together across the globe to share their teaching and training ideas and challenges. They have helped to provide innovative ways to teach ‘hard to learn’ topics and better understand cultural diversity.  </a:t>
            </a:r>
          </a:p>
        </p:txBody>
      </p:sp>
    </p:spTree>
    <p:extLst>
      <p:ext uri="{BB962C8B-B14F-4D97-AF65-F5344CB8AC3E}">
        <p14:creationId xmlns:p14="http://schemas.microsoft.com/office/powerpoint/2010/main" val="387785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78</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a:xfrm>
            <a:off x="0" y="0"/>
            <a:ext cx="12192000" cy="1296537"/>
          </a:xfrm>
        </p:spPr>
        <p:txBody>
          <a:bodyPr/>
          <a:lstStyle/>
          <a:p>
            <a:pPr algn="r"/>
            <a:r>
              <a:rPr lang="en-GB" b="1" u="sng" dirty="0"/>
              <a:t>Pause Point- Manufacturing in the </a:t>
            </a:r>
            <a:br>
              <a:rPr lang="en-GB" b="1" u="sng" dirty="0"/>
            </a:br>
            <a:r>
              <a:rPr lang="en-GB" b="1" u="sng" dirty="0"/>
              <a:t>West Midlands</a:t>
            </a:r>
            <a:endParaRPr lang="ru-RU" b="1" u="sng"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52440" y="1447309"/>
            <a:ext cx="1192136" cy="1192136"/>
          </a:xfrm>
          <a:prstGeom prst="rect">
            <a:avLst/>
          </a:prstGeom>
        </p:spPr>
      </p:pic>
      <p:pic>
        <p:nvPicPr>
          <p:cNvPr id="8" name="Picture 7">
            <a:extLst>
              <a:ext uri="{FF2B5EF4-FFF2-40B4-BE49-F238E27FC236}">
                <a16:creationId xmlns:a16="http://schemas.microsoft.com/office/drawing/2014/main" id="{64E841B0-6F32-47B6-8743-1EDC057D2BCC}"/>
              </a:ext>
            </a:extLst>
          </p:cNvPr>
          <p:cNvPicPr>
            <a:picLocks noChangeAspect="1"/>
          </p:cNvPicPr>
          <p:nvPr/>
        </p:nvPicPr>
        <p:blipFill>
          <a:blip r:embed="rId4"/>
          <a:stretch>
            <a:fillRect/>
          </a:stretch>
        </p:blipFill>
        <p:spPr>
          <a:xfrm>
            <a:off x="504564" y="66854"/>
            <a:ext cx="4181736" cy="1982345"/>
          </a:xfrm>
          <a:prstGeom prst="rect">
            <a:avLst/>
          </a:prstGeom>
        </p:spPr>
      </p:pic>
      <p:pic>
        <p:nvPicPr>
          <p:cNvPr id="9" name="Picture 8">
            <a:extLst>
              <a:ext uri="{FF2B5EF4-FFF2-40B4-BE49-F238E27FC236}">
                <a16:creationId xmlns:a16="http://schemas.microsoft.com/office/drawing/2014/main" id="{97CB8B20-5F4B-459C-A6FF-87C0C19EB5E5}"/>
              </a:ext>
            </a:extLst>
          </p:cNvPr>
          <p:cNvPicPr>
            <a:picLocks noChangeAspect="1"/>
          </p:cNvPicPr>
          <p:nvPr/>
        </p:nvPicPr>
        <p:blipFill>
          <a:blip r:embed="rId5"/>
          <a:stretch>
            <a:fillRect/>
          </a:stretch>
        </p:blipFill>
        <p:spPr>
          <a:xfrm>
            <a:off x="504564" y="2049199"/>
            <a:ext cx="3918857" cy="4246867"/>
          </a:xfrm>
          <a:prstGeom prst="rect">
            <a:avLst/>
          </a:prstGeom>
        </p:spPr>
      </p:pic>
      <p:pic>
        <p:nvPicPr>
          <p:cNvPr id="10" name="Picture 9">
            <a:extLst>
              <a:ext uri="{FF2B5EF4-FFF2-40B4-BE49-F238E27FC236}">
                <a16:creationId xmlns:a16="http://schemas.microsoft.com/office/drawing/2014/main" id="{BE619A11-1194-4F86-9FC9-92499DE17EE4}"/>
              </a:ext>
            </a:extLst>
          </p:cNvPr>
          <p:cNvPicPr>
            <a:picLocks noChangeAspect="1"/>
          </p:cNvPicPr>
          <p:nvPr/>
        </p:nvPicPr>
        <p:blipFill>
          <a:blip r:embed="rId6"/>
          <a:stretch>
            <a:fillRect/>
          </a:stretch>
        </p:blipFill>
        <p:spPr>
          <a:xfrm>
            <a:off x="5454318" y="1447309"/>
            <a:ext cx="4467225" cy="4581525"/>
          </a:xfrm>
          <a:prstGeom prst="rect">
            <a:avLst/>
          </a:prstGeom>
        </p:spPr>
      </p:pic>
    </p:spTree>
    <p:extLst>
      <p:ext uri="{BB962C8B-B14F-4D97-AF65-F5344CB8AC3E}">
        <p14:creationId xmlns:p14="http://schemas.microsoft.com/office/powerpoint/2010/main" val="290366369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Man is writing something">
            <a:extLst>
              <a:ext uri="{FF2B5EF4-FFF2-40B4-BE49-F238E27FC236}">
                <a16:creationId xmlns:a16="http://schemas.microsoft.com/office/drawing/2014/main" id="{0A33CFDA-BCA7-49BA-9355-8A965303C939}"/>
              </a:ext>
            </a:extLst>
          </p:cNvPr>
          <p:cNvPicPr>
            <a:picLocks noGrp="1" noChangeAspect="1"/>
          </p:cNvPicPr>
          <p:nvPr>
            <p:ph type="pic" sz="quarter" idx="15"/>
          </p:nvPr>
        </p:nvPicPr>
        <p:blipFill>
          <a:blip r:embed="rId3">
            <a:extLst>
              <a:ext uri="{28A0092B-C50C-407E-A947-70E740481C1C}">
                <a14:useLocalDpi xmlns:a14="http://schemas.microsoft.com/office/drawing/2010/main" val="0"/>
              </a:ext>
            </a:extLst>
          </a:blip>
          <a:srcRect/>
          <a:stretch/>
        </p:blipFill>
        <p:spPr>
          <a:xfrm>
            <a:off x="9658" y="0"/>
            <a:ext cx="12173884" cy="6400800"/>
          </a:xfrm>
        </p:spPr>
      </p:pic>
      <p:sp>
        <p:nvSpPr>
          <p:cNvPr id="36" name="Text Placeholder 35">
            <a:extLst>
              <a:ext uri="{FF2B5EF4-FFF2-40B4-BE49-F238E27FC236}">
                <a16:creationId xmlns:a16="http://schemas.microsoft.com/office/drawing/2014/main" id="{D8BB1268-1039-4D54-B4AA-86EDC245C814}"/>
              </a:ext>
            </a:extLst>
          </p:cNvPr>
          <p:cNvSpPr>
            <a:spLocks noGrp="1"/>
          </p:cNvSpPr>
          <p:nvPr>
            <p:ph type="body" sz="quarter" idx="14"/>
          </p:nvPr>
        </p:nvSpPr>
        <p:spPr/>
        <p:txBody>
          <a:bodyPr/>
          <a:lstStyle/>
          <a:p>
            <a:pPr marL="0" indent="0">
              <a:buNone/>
            </a:pPr>
            <a:r>
              <a:rPr lang="en-US" dirty="0"/>
              <a:t>Here is what we learned</a:t>
            </a:r>
          </a:p>
        </p:txBody>
      </p:sp>
      <p:sp>
        <p:nvSpPr>
          <p:cNvPr id="3" name="Title 2">
            <a:extLst>
              <a:ext uri="{FF2B5EF4-FFF2-40B4-BE49-F238E27FC236}">
                <a16:creationId xmlns:a16="http://schemas.microsoft.com/office/drawing/2014/main" id="{5D346076-8F22-4F03-8E34-958F0BBF9C63}"/>
              </a:ext>
            </a:extLst>
          </p:cNvPr>
          <p:cNvSpPr>
            <a:spLocks noGrp="1"/>
          </p:cNvSpPr>
          <p:nvPr>
            <p:ph type="title"/>
          </p:nvPr>
        </p:nvSpPr>
        <p:spPr>
          <a:xfrm>
            <a:off x="5356143" y="3975295"/>
            <a:ext cx="6835858" cy="1089350"/>
          </a:xfrm>
        </p:spPr>
        <p:txBody>
          <a:bodyPr/>
          <a:lstStyle/>
          <a:p>
            <a:r>
              <a:rPr lang="en-US" dirty="0"/>
              <a:t>Lesson Summary</a:t>
            </a:r>
          </a:p>
        </p:txBody>
      </p:sp>
      <p:sp>
        <p:nvSpPr>
          <p:cNvPr id="4" name="Text Placeholder 3">
            <a:extLst>
              <a:ext uri="{FF2B5EF4-FFF2-40B4-BE49-F238E27FC236}">
                <a16:creationId xmlns:a16="http://schemas.microsoft.com/office/drawing/2014/main" id="{ACE4EF85-69A0-4736-9657-2914C80CE08F}"/>
              </a:ext>
            </a:extLst>
          </p:cNvPr>
          <p:cNvSpPr>
            <a:spLocks noGrp="1"/>
          </p:cNvSpPr>
          <p:nvPr>
            <p:ph type="body" sz="half" idx="2"/>
          </p:nvPr>
        </p:nvSpPr>
        <p:spPr>
          <a:xfrm>
            <a:off x="678635" y="0"/>
            <a:ext cx="3998873" cy="5852160"/>
          </a:xfrm>
        </p:spPr>
        <p:txBody>
          <a:bodyPr>
            <a:normAutofit/>
          </a:bodyPr>
          <a:lstStyle/>
          <a:p>
            <a:pPr algn="ctr"/>
            <a:r>
              <a:rPr lang="en-US" sz="2800" b="1" u="sng" dirty="0">
                <a:solidFill>
                  <a:schemeClr val="accent1">
                    <a:lumMod val="40000"/>
                    <a:lumOff val="60000"/>
                  </a:schemeClr>
                </a:solidFill>
              </a:rPr>
              <a:t>Plenary</a:t>
            </a:r>
          </a:p>
          <a:p>
            <a:r>
              <a:rPr lang="en-US" sz="2800" dirty="0">
                <a:solidFill>
                  <a:schemeClr val="accent1">
                    <a:lumMod val="40000"/>
                    <a:lumOff val="60000"/>
                  </a:schemeClr>
                </a:solidFill>
              </a:rPr>
              <a:t>Write a paragraph what you have learnt today. </a:t>
            </a:r>
          </a:p>
          <a:p>
            <a:endParaRPr lang="en-US" sz="2800" dirty="0">
              <a:solidFill>
                <a:schemeClr val="accent1">
                  <a:lumMod val="40000"/>
                  <a:lumOff val="60000"/>
                </a:schemeClr>
              </a:solidFill>
            </a:endParaRPr>
          </a:p>
          <a:p>
            <a:r>
              <a:rPr lang="en-US" sz="2800" dirty="0">
                <a:solidFill>
                  <a:schemeClr val="accent1">
                    <a:lumMod val="40000"/>
                    <a:lumOff val="60000"/>
                  </a:schemeClr>
                </a:solidFill>
              </a:rPr>
              <a:t>The best one I will be putting it on my PowerPoint slide- as a recap for the next lesson.</a:t>
            </a:r>
          </a:p>
        </p:txBody>
      </p:sp>
      <p:sp>
        <p:nvSpPr>
          <p:cNvPr id="5" name="Footer Placeholder 4">
            <a:extLst>
              <a:ext uri="{FF2B5EF4-FFF2-40B4-BE49-F238E27FC236}">
                <a16:creationId xmlns:a16="http://schemas.microsoft.com/office/drawing/2014/main" id="{AA222FA7-2183-4CD3-91EF-85FD4580E649}"/>
              </a:ext>
            </a:extLst>
          </p:cNvPr>
          <p:cNvSpPr>
            <a:spLocks noGrp="1"/>
          </p:cNvSpPr>
          <p:nvPr>
            <p:ph type="ftr" sz="quarter" idx="11"/>
          </p:nvPr>
        </p:nvSpPr>
        <p:spPr/>
        <p:txBody>
          <a:bodyPr/>
          <a:lstStyle/>
          <a:p>
            <a:r>
              <a:rPr lang="en-GB"/>
              <a:t>Unit 1: Exploring Business</a:t>
            </a:r>
            <a:endParaRPr lang="en-US" dirty="0"/>
          </a:p>
        </p:txBody>
      </p:sp>
      <p:cxnSp>
        <p:nvCxnSpPr>
          <p:cNvPr id="24" name="Straight Connector 23" descr="Line">
            <a:extLst>
              <a:ext uri="{FF2B5EF4-FFF2-40B4-BE49-F238E27FC236}">
                <a16:creationId xmlns:a16="http://schemas.microsoft.com/office/drawing/2014/main" id="{D1EE87BC-47EA-4487-9066-EB3C39096F51}"/>
              </a:ext>
            </a:extLst>
          </p:cNvPr>
          <p:cNvCxnSpPr>
            <a:cxnSpLocks/>
          </p:cNvCxnSpPr>
          <p:nvPr/>
        </p:nvCxnSpPr>
        <p:spPr>
          <a:xfrm>
            <a:off x="5770474" y="4973957"/>
            <a:ext cx="3291840" cy="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6CB6A36E-F0DA-4D85-BCF8-6898A25A79C2}"/>
              </a:ext>
            </a:extLst>
          </p:cNvPr>
          <p:cNvSpPr>
            <a:spLocks noGrp="1"/>
          </p:cNvSpPr>
          <p:nvPr>
            <p:ph type="sldNum" sz="quarter" idx="12"/>
          </p:nvPr>
        </p:nvSpPr>
        <p:spPr/>
        <p:txBody>
          <a:bodyPr/>
          <a:lstStyle/>
          <a:p>
            <a:fld id="{3A98EE3D-8CD1-4C3F-BD1C-C98C9596463C}" type="slidenum">
              <a:rPr lang="en-US" smtClean="0"/>
              <a:t>79</a:t>
            </a:fld>
            <a:endParaRPr lang="en-US" dirty="0"/>
          </a:p>
        </p:txBody>
      </p:sp>
    </p:spTree>
    <p:extLst>
      <p:ext uri="{BB962C8B-B14F-4D97-AF65-F5344CB8AC3E}">
        <p14:creationId xmlns:p14="http://schemas.microsoft.com/office/powerpoint/2010/main" val="27168364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8</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p:txBody>
          <a:bodyPr/>
          <a:lstStyle/>
          <a:p>
            <a:r>
              <a:rPr lang="en-GB" b="1" u="sng" dirty="0">
                <a:solidFill>
                  <a:schemeClr val="tx1"/>
                </a:solidFill>
              </a:rPr>
              <a:t>Ownership and Liability </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0" indent="0">
              <a:buNone/>
            </a:pPr>
            <a:r>
              <a:rPr lang="en-GB" sz="3600" dirty="0"/>
              <a:t>Businesses are owned in one of three ways:</a:t>
            </a:r>
          </a:p>
          <a:p>
            <a:pPr>
              <a:buFontTx/>
              <a:buChar char="-"/>
            </a:pPr>
            <a:r>
              <a:rPr lang="en-GB" sz="3600" dirty="0"/>
              <a:t>Private</a:t>
            </a:r>
          </a:p>
          <a:p>
            <a:pPr>
              <a:buFontTx/>
              <a:buChar char="-"/>
            </a:pPr>
            <a:r>
              <a:rPr lang="en-GB" sz="3600" dirty="0"/>
              <a:t>- Public</a:t>
            </a:r>
          </a:p>
          <a:p>
            <a:pPr>
              <a:buFontTx/>
              <a:buChar char="-"/>
            </a:pPr>
            <a:r>
              <a:rPr lang="en-GB" sz="3600" dirty="0"/>
              <a:t>Not-for-profit</a:t>
            </a:r>
          </a:p>
        </p:txBody>
      </p:sp>
    </p:spTree>
    <p:extLst>
      <p:ext uri="{BB962C8B-B14F-4D97-AF65-F5344CB8AC3E}">
        <p14:creationId xmlns:p14="http://schemas.microsoft.com/office/powerpoint/2010/main" val="839270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22FA0-BA43-4FB3-B8B8-40528C0A9633}"/>
              </a:ext>
            </a:extLst>
          </p:cNvPr>
          <p:cNvSpPr>
            <a:spLocks noGrp="1"/>
          </p:cNvSpPr>
          <p:nvPr>
            <p:ph type="ftr" sz="quarter" idx="11"/>
          </p:nvPr>
        </p:nvSpPr>
        <p:spPr/>
        <p:txBody>
          <a:bodyPr/>
          <a:lstStyle/>
          <a:p>
            <a:r>
              <a:rPr lang="en-GB"/>
              <a:t>Unit 1: Exploring Business</a:t>
            </a:r>
            <a:endParaRPr lang="en-US" dirty="0"/>
          </a:p>
        </p:txBody>
      </p:sp>
      <p:sp>
        <p:nvSpPr>
          <p:cNvPr id="17" name="Slide Number Placeholder 16">
            <a:extLst>
              <a:ext uri="{FF2B5EF4-FFF2-40B4-BE49-F238E27FC236}">
                <a16:creationId xmlns:a16="http://schemas.microsoft.com/office/drawing/2014/main" id="{19D203D7-52C0-41AB-9238-F69D51235EC0}"/>
              </a:ext>
            </a:extLst>
          </p:cNvPr>
          <p:cNvSpPr>
            <a:spLocks noGrp="1"/>
          </p:cNvSpPr>
          <p:nvPr>
            <p:ph type="sldNum" sz="quarter" idx="12"/>
          </p:nvPr>
        </p:nvSpPr>
        <p:spPr/>
        <p:txBody>
          <a:bodyPr/>
          <a:lstStyle/>
          <a:p>
            <a:fld id="{3A98EE3D-8CD1-4C3F-BD1C-C98C9596463C}" type="slidenum">
              <a:rPr lang="en-US" smtClean="0"/>
              <a:pPr/>
              <a:t>9</a:t>
            </a:fld>
            <a:endParaRPr lang="en-US" dirty="0"/>
          </a:p>
        </p:txBody>
      </p:sp>
      <p:sp>
        <p:nvSpPr>
          <p:cNvPr id="5" name="Title 4">
            <a:extLst>
              <a:ext uri="{FF2B5EF4-FFF2-40B4-BE49-F238E27FC236}">
                <a16:creationId xmlns:a16="http://schemas.microsoft.com/office/drawing/2014/main" id="{8AD2E63C-40F7-4CF4-BE57-F002221AABF4}"/>
              </a:ext>
            </a:extLst>
          </p:cNvPr>
          <p:cNvSpPr>
            <a:spLocks noGrp="1"/>
          </p:cNvSpPr>
          <p:nvPr>
            <p:ph type="title"/>
          </p:nvPr>
        </p:nvSpPr>
        <p:spPr/>
        <p:txBody>
          <a:bodyPr/>
          <a:lstStyle/>
          <a:p>
            <a:r>
              <a:rPr lang="en-GB" b="1" u="sng" dirty="0">
                <a:solidFill>
                  <a:schemeClr val="tx1"/>
                </a:solidFill>
              </a:rPr>
              <a:t>Private</a:t>
            </a:r>
            <a:endParaRPr lang="ru-RU" b="1" u="sng" dirty="0">
              <a:solidFill>
                <a:schemeClr val="tx1"/>
              </a:solidFill>
            </a:endParaRPr>
          </a:p>
        </p:txBody>
      </p:sp>
      <p:sp>
        <p:nvSpPr>
          <p:cNvPr id="6" name="Content Placeholder 5">
            <a:extLst>
              <a:ext uri="{FF2B5EF4-FFF2-40B4-BE49-F238E27FC236}">
                <a16:creationId xmlns:a16="http://schemas.microsoft.com/office/drawing/2014/main" id="{F3317B3A-F74B-4C4D-837E-EF535894307C}"/>
              </a:ext>
            </a:extLst>
          </p:cNvPr>
          <p:cNvSpPr>
            <a:spLocks noGrp="1"/>
          </p:cNvSpPr>
          <p:nvPr>
            <p:ph sz="half" idx="1"/>
          </p:nvPr>
        </p:nvSpPr>
        <p:spPr>
          <a:xfrm>
            <a:off x="200526" y="1296537"/>
            <a:ext cx="11790947" cy="4693049"/>
          </a:xfrm>
        </p:spPr>
        <p:txBody>
          <a:bodyPr numCol="2" spcCol="540000">
            <a:noAutofit/>
          </a:bodyPr>
          <a:lstStyle/>
          <a:p>
            <a:pPr marL="0" indent="0">
              <a:buNone/>
            </a:pPr>
            <a:r>
              <a:rPr lang="en-GB" sz="3600" dirty="0"/>
              <a:t>Private businesses are those owned by citizens and therefore they are liable for all aspects of the business. Owners of private businesses are likely to take many risks as they are in business to make a profit. Privately owned businesses can be of any size and owned by many partners. Some of the largest include:</a:t>
            </a:r>
          </a:p>
          <a:p>
            <a:pPr>
              <a:buFontTx/>
              <a:buChar char="-"/>
            </a:pPr>
            <a:r>
              <a:rPr lang="en-GB" sz="3600" dirty="0"/>
              <a:t>Virgin</a:t>
            </a:r>
          </a:p>
          <a:p>
            <a:pPr>
              <a:buFontTx/>
              <a:buChar char="-"/>
            </a:pPr>
            <a:r>
              <a:rPr lang="en-GB" sz="3600" dirty="0"/>
              <a:t> Mars </a:t>
            </a:r>
          </a:p>
          <a:p>
            <a:pPr>
              <a:buFontTx/>
              <a:buChar char="-"/>
            </a:pPr>
            <a:r>
              <a:rPr lang="en-GB" sz="3600" dirty="0"/>
              <a:t> Tesco.</a:t>
            </a:r>
          </a:p>
        </p:txBody>
      </p:sp>
    </p:spTree>
    <p:extLst>
      <p:ext uri="{BB962C8B-B14F-4D97-AF65-F5344CB8AC3E}">
        <p14:creationId xmlns:p14="http://schemas.microsoft.com/office/powerpoint/2010/main" val="1294536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RetrospectVTI">
  <a:themeElements>
    <a:clrScheme name="Custom 62">
      <a:dk1>
        <a:srgbClr val="000000"/>
      </a:dk1>
      <a:lt1>
        <a:srgbClr val="FFFFFF"/>
      </a:lt1>
      <a:dk2>
        <a:srgbClr val="322441"/>
      </a:dk2>
      <a:lt2>
        <a:srgbClr val="E8E8E2"/>
      </a:lt2>
      <a:accent1>
        <a:srgbClr val="3F3DE3"/>
      </a:accent1>
      <a:accent2>
        <a:srgbClr val="7229D2"/>
      </a:accent2>
      <a:accent3>
        <a:srgbClr val="C62FE1"/>
      </a:accent3>
      <a:accent4>
        <a:srgbClr val="CF1DA0"/>
      </a:accent4>
      <a:accent5>
        <a:srgbClr val="E12F68"/>
      </a:accent5>
      <a:accent6>
        <a:srgbClr val="CF2E1D"/>
      </a:accent6>
      <a:hlink>
        <a:srgbClr val="87882D"/>
      </a:hlink>
      <a:folHlink>
        <a:srgbClr val="7F7F7F"/>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lassic-Corporate_Teach a Course_02_Win32_MO - v3" id="{9EE2A5A3-E40E-40AC-9760-FB610F2897F3}" vid="{7FC277D3-686C-411B-BE49-3E65515A7D5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fa6e671f1cd7e4d96ff9652be322dd5e">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4e2496f70b101db0b8013f30a071bbf7"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C65060F-1094-41F3-95E3-03DA10677CAD}">
  <ds:schemaRefs>
    <ds:schemaRef ds:uri="http://schemas.microsoft.com/sharepoint/v3/contenttype/forms"/>
  </ds:schemaRefs>
</ds:datastoreItem>
</file>

<file path=customXml/itemProps2.xml><?xml version="1.0" encoding="utf-8"?>
<ds:datastoreItem xmlns:ds="http://schemas.openxmlformats.org/officeDocument/2006/customXml" ds:itemID="{318F16D9-EB65-4F11-9CD9-58377B437CF8}">
  <ds:schemaRefs>
    <ds:schemaRef ds:uri="http://schemas.microsoft.com/office/2006/documentManagement/types"/>
    <ds:schemaRef ds:uri="http://purl.org/dc/terms/"/>
    <ds:schemaRef ds:uri="http://schemas.openxmlformats.org/package/2006/metadata/core-properties"/>
    <ds:schemaRef ds:uri="16c05727-aa75-4e4a-9b5f-8a80a1165891"/>
    <ds:schemaRef ds:uri="http://purl.org/dc/dcmitype/"/>
    <ds:schemaRef ds:uri="http://schemas.microsoft.com/office/infopath/2007/PartnerControls"/>
    <ds:schemaRef ds:uri="http://purl.org/dc/elements/1.1/"/>
    <ds:schemaRef ds:uri="http://schemas.microsoft.com/office/2006/metadata/properties"/>
    <ds:schemaRef ds:uri="71af3243-3dd4-4a8d-8c0d-dd76da1f02a5"/>
    <ds:schemaRef ds:uri="http://www.w3.org/XML/1998/namespace"/>
  </ds:schemaRefs>
</ds:datastoreItem>
</file>

<file path=customXml/itemProps3.xml><?xml version="1.0" encoding="utf-8"?>
<ds:datastoreItem xmlns:ds="http://schemas.openxmlformats.org/officeDocument/2006/customXml" ds:itemID="{1A09386F-CDB5-4CE9-AE70-AE4E53A633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Classic corporate teach a course slides</Template>
  <TotalTime>0</TotalTime>
  <Words>7375</Words>
  <Application>Microsoft Office PowerPoint</Application>
  <PresentationFormat>Widescreen</PresentationFormat>
  <Paragraphs>574</Paragraphs>
  <Slides>79</Slides>
  <Notes>79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79</vt:i4>
      </vt:variant>
    </vt:vector>
  </HeadingPairs>
  <TitlesOfParts>
    <vt:vector size="83" baseType="lpstr">
      <vt:lpstr>Calibri</vt:lpstr>
      <vt:lpstr>Calibri Light</vt:lpstr>
      <vt:lpstr>Wingdings</vt:lpstr>
      <vt:lpstr>RetrospectVTI</vt:lpstr>
      <vt:lpstr>Unit 1: Exploring Business</vt:lpstr>
      <vt:lpstr>Starter</vt:lpstr>
      <vt:lpstr>Lesson Objectives</vt:lpstr>
      <vt:lpstr>Objective A – Explore the features of different businesses and analyse what makes them successful</vt:lpstr>
      <vt:lpstr>Explore the features of different businesses and analyse what makes them successful</vt:lpstr>
      <vt:lpstr>Explore the features of different businesses and analyse what makes them successful</vt:lpstr>
      <vt:lpstr>Features of Businesses</vt:lpstr>
      <vt:lpstr>Ownership and Liability </vt:lpstr>
      <vt:lpstr>Private</vt:lpstr>
      <vt:lpstr>Public</vt:lpstr>
      <vt:lpstr>Not-for-profit</vt:lpstr>
      <vt:lpstr>Pause Point</vt:lpstr>
      <vt:lpstr>Privately Owned Businesses</vt:lpstr>
      <vt:lpstr>Owners of Limited Companies</vt:lpstr>
      <vt:lpstr>Partnerships </vt:lpstr>
      <vt:lpstr>Liability </vt:lpstr>
      <vt:lpstr>Unlimited Liability </vt:lpstr>
      <vt:lpstr>Limited Liability </vt:lpstr>
      <vt:lpstr>Purposes</vt:lpstr>
      <vt:lpstr>Pause Point- Case Study- Care in Crisis</vt:lpstr>
      <vt:lpstr>Pause Point</vt:lpstr>
      <vt:lpstr>Sectors</vt:lpstr>
      <vt:lpstr>Sectors</vt:lpstr>
      <vt:lpstr>Primary Sector</vt:lpstr>
      <vt:lpstr>Secondary Sector</vt:lpstr>
      <vt:lpstr>Tertiary Sector</vt:lpstr>
      <vt:lpstr>Quaternary Sector</vt:lpstr>
      <vt:lpstr>Quaternary Sector</vt:lpstr>
      <vt:lpstr>Local </vt:lpstr>
      <vt:lpstr>National</vt:lpstr>
      <vt:lpstr>International</vt:lpstr>
      <vt:lpstr>Measuring the Size of a Business</vt:lpstr>
      <vt:lpstr>Reasons for Success</vt:lpstr>
      <vt:lpstr>Profit Seeking Business</vt:lpstr>
      <vt:lpstr>Non-Profit Seeking Business</vt:lpstr>
      <vt:lpstr>Aims and Objectives</vt:lpstr>
      <vt:lpstr>Clarity of Vision</vt:lpstr>
      <vt:lpstr>Innovative Products or Processes</vt:lpstr>
      <vt:lpstr>Stakeholders and Their Influence</vt:lpstr>
      <vt:lpstr>Stakeholders</vt:lpstr>
      <vt:lpstr>Internal</vt:lpstr>
      <vt:lpstr>External</vt:lpstr>
      <vt:lpstr>Suppliers </vt:lpstr>
      <vt:lpstr>Lenders</vt:lpstr>
      <vt:lpstr>Competitors</vt:lpstr>
      <vt:lpstr>Debtors</vt:lpstr>
      <vt:lpstr>Creditors</vt:lpstr>
      <vt:lpstr>Customers</vt:lpstr>
      <vt:lpstr>Customers</vt:lpstr>
      <vt:lpstr>Customers</vt:lpstr>
      <vt:lpstr>Pause Point- Case Study- ‘Bring me Back’</vt:lpstr>
      <vt:lpstr>Pause Point</vt:lpstr>
      <vt:lpstr>Government Agencies and Departments</vt:lpstr>
      <vt:lpstr>Government Agencies and Departments</vt:lpstr>
      <vt:lpstr>Government Agencies and Departments</vt:lpstr>
      <vt:lpstr>Communities</vt:lpstr>
      <vt:lpstr>Pressure Groups</vt:lpstr>
      <vt:lpstr>Interest Groups</vt:lpstr>
      <vt:lpstr>The Influence of Stakeholders on Business Success</vt:lpstr>
      <vt:lpstr>The Influence of Stakeholders on Business Success</vt:lpstr>
      <vt:lpstr>Employee Involvement</vt:lpstr>
      <vt:lpstr>Corporate Social Responsibility </vt:lpstr>
      <vt:lpstr>Corporate Social Responsibility </vt:lpstr>
      <vt:lpstr>Pause Point- Case Study- Little Italy</vt:lpstr>
      <vt:lpstr>Effective Business Communication</vt:lpstr>
      <vt:lpstr>Effective Business Communication</vt:lpstr>
      <vt:lpstr>Effective Business Communication</vt:lpstr>
      <vt:lpstr>Appropriate Presentation and Delivery of Information to a Given Audience </vt:lpstr>
      <vt:lpstr>Written Presentations</vt:lpstr>
      <vt:lpstr>Written Presentations</vt:lpstr>
      <vt:lpstr>Written Presentations</vt:lpstr>
      <vt:lpstr>Written Presentations</vt:lpstr>
      <vt:lpstr>Oral Presentations</vt:lpstr>
      <vt:lpstr>Oral Presentations</vt:lpstr>
      <vt:lpstr>Importance of Communication to Aid Business Success</vt:lpstr>
      <vt:lpstr>Importance of Communication to Aid Business Success</vt:lpstr>
      <vt:lpstr>Importance of Communication to Aid Business Success</vt:lpstr>
      <vt:lpstr>Pause Point- Manufacturing in the  West Midlands</vt:lpstr>
      <vt:lpstr>Lesson 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2020-04-08T15:41:03Z</dcterms:created>
  <dcterms:modified xsi:type="dcterms:W3CDTF">2022-01-06T16:14:15Z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